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558" r:id="rId2"/>
    <p:sldId id="360" r:id="rId3"/>
    <p:sldId id="476" r:id="rId4"/>
    <p:sldId id="568" r:id="rId5"/>
    <p:sldId id="477" r:id="rId6"/>
    <p:sldId id="479" r:id="rId7"/>
    <p:sldId id="631" r:id="rId8"/>
    <p:sldId id="630" r:id="rId9"/>
    <p:sldId id="639" r:id="rId10"/>
    <p:sldId id="637" r:id="rId11"/>
    <p:sldId id="636" r:id="rId12"/>
    <p:sldId id="613" r:id="rId13"/>
    <p:sldId id="615" r:id="rId14"/>
    <p:sldId id="629" r:id="rId15"/>
    <p:sldId id="638" r:id="rId16"/>
    <p:sldId id="616" r:id="rId17"/>
    <p:sldId id="617" r:id="rId18"/>
    <p:sldId id="618" r:id="rId19"/>
    <p:sldId id="619" r:id="rId20"/>
    <p:sldId id="640" r:id="rId21"/>
    <p:sldId id="643" r:id="rId22"/>
    <p:sldId id="557"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2319" autoAdjust="0"/>
  </p:normalViewPr>
  <p:slideViewPr>
    <p:cSldViewPr snapToGrid="0">
      <p:cViewPr varScale="1">
        <p:scale>
          <a:sx n="35" d="100"/>
          <a:sy n="35" d="100"/>
        </p:scale>
        <p:origin x="2100" y="60"/>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940DE7-40D7-2F48-987F-473A266EB2D1}" type="datetimeFigureOut">
              <a:rPr lang="en-US" smtClean="0"/>
              <a:t>8/12/2020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returnofelias.org/post/revelation-8-the-seven-trumpet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tephenshares.weebly.com/book-of-revelation.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iblegateway.com/passage/?search=1+Corinthians+15%3A51-52&amp;version=ESV"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biblegateway.com/passage/?search=1+Thessalonians+4%3A13-18&amp;version=ESV"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Leon Morris, </a:t>
            </a:r>
            <a:r>
              <a:rPr lang="en-US" b="1" i="1" u="sng" dirty="0"/>
              <a:t>Tyndale</a:t>
            </a:r>
            <a:endParaRPr lang="en-US" b="1" i="0" u="sng" dirty="0"/>
          </a:p>
          <a:p>
            <a:endParaRPr lang="en-US" i="0" dirty="0"/>
          </a:p>
          <a:p>
            <a:r>
              <a:rPr lang="en-US" i="0" dirty="0"/>
              <a:t>Notes that the first four trumpet judgments are reminiscent of the Egyptian plagues in the Exodus.</a:t>
            </a:r>
          </a:p>
          <a:p>
            <a:r>
              <a:rPr lang="en-US" i="0" dirty="0"/>
              <a:t>The fifth and sixth aren’t clearly so, but then:</a:t>
            </a:r>
          </a:p>
          <a:p>
            <a:pPr lvl="1"/>
            <a:r>
              <a:rPr lang="en-US" i="0" dirty="0"/>
              <a:t>“In 15:3 the coming of Christ is tacitly compared to the exodus (the redeemed sing the song of Moses and of the Lamb); it is comprehensible, therefore, that the final redemption, the second exodus, is heralded by similar plagues as at the first exodus.”</a:t>
            </a:r>
          </a:p>
          <a:p>
            <a:pPr lvl="1"/>
            <a:endParaRPr lang="en-US" i="0" dirty="0"/>
          </a:p>
          <a:p>
            <a:pPr lvl="0"/>
            <a:r>
              <a:rPr lang="en-US" dirty="0"/>
              <a:t>This verse introduces a new series of events. SEVEN priests blew TRUMPETS in the Old Testament (1Chron 15:24). In Josh 6 the seven trumpets sounded prior to the FALL and DESTRUCTION of Jericho (Josh 6:4). So in Revelation SEVEN angels receive SEVEN TRUMPETS which sound prior to the end of the world.</a:t>
            </a:r>
          </a:p>
          <a:p>
            <a:pPr lvl="0"/>
            <a:endParaRPr lang="en-US" dirty="0"/>
          </a:p>
          <a:p>
            <a:pPr algn="l" rtl="0" fontAlgn="base"/>
            <a:r>
              <a:rPr lang="en-US" b="0" i="0" dirty="0">
                <a:solidFill>
                  <a:srgbClr val="000000"/>
                </a:solidFill>
                <a:effectLst/>
                <a:latin typeface="avenir-lt-w01_35-light1475496"/>
              </a:rPr>
              <a:t>Number 10:7-10 show the </a:t>
            </a:r>
            <a:r>
              <a:rPr lang="en-US" b="1" i="0" u="sng" dirty="0">
                <a:solidFill>
                  <a:srgbClr val="000000"/>
                </a:solidFill>
                <a:effectLst/>
                <a:latin typeface="avenir-lt-w01_35-light1475496"/>
              </a:rPr>
              <a:t>PURPOSE of trumpets</a:t>
            </a:r>
            <a:r>
              <a:rPr lang="en-US" b="0" i="0" dirty="0">
                <a:solidFill>
                  <a:srgbClr val="000000"/>
                </a:solidFill>
                <a:effectLst/>
                <a:latin typeface="avenir-lt-w01_35-light1475496"/>
              </a:rPr>
              <a:t>:</a:t>
            </a:r>
          </a:p>
          <a:p>
            <a:pPr algn="l" rtl="0" fontAlgn="base">
              <a:buFont typeface="Arial" panose="020B0604020202020204" pitchFamily="34" charset="0"/>
              <a:buChar char="•"/>
            </a:pPr>
            <a:r>
              <a:rPr lang="en-US" b="0" i="0" dirty="0">
                <a:solidFill>
                  <a:srgbClr val="000000"/>
                </a:solidFill>
                <a:effectLst/>
                <a:latin typeface="inherit"/>
              </a:rPr>
              <a:t>Call for DELIVERANCE from enemies.</a:t>
            </a:r>
          </a:p>
          <a:p>
            <a:pPr algn="l" rtl="0" fontAlgn="base">
              <a:buFont typeface="Arial" panose="020B0604020202020204" pitchFamily="34" charset="0"/>
              <a:buChar char="•"/>
            </a:pPr>
            <a:r>
              <a:rPr lang="en-US" b="0" i="0" dirty="0">
                <a:solidFill>
                  <a:srgbClr val="000000"/>
                </a:solidFill>
                <a:effectLst/>
                <a:latin typeface="inherit"/>
              </a:rPr>
              <a:t>Show GLADNESS</a:t>
            </a:r>
          </a:p>
          <a:p>
            <a:pPr algn="l" rtl="0" fontAlgn="base">
              <a:buFont typeface="Arial" panose="020B0604020202020204" pitchFamily="34" charset="0"/>
              <a:buChar char="•"/>
            </a:pPr>
            <a:r>
              <a:rPr lang="en-US" b="0" i="0" dirty="0">
                <a:solidFill>
                  <a:srgbClr val="000000"/>
                </a:solidFill>
                <a:effectLst/>
                <a:latin typeface="inherit"/>
              </a:rPr>
              <a:t>Announce SOLEMN DAYS</a:t>
            </a:r>
          </a:p>
          <a:p>
            <a:pPr algn="l" rtl="0" fontAlgn="base">
              <a:buFont typeface="Arial" panose="020B0604020202020204" pitchFamily="34" charset="0"/>
              <a:buChar char="•"/>
            </a:pPr>
            <a:r>
              <a:rPr lang="en-US" b="0" i="0" dirty="0">
                <a:solidFill>
                  <a:srgbClr val="000000"/>
                </a:solidFill>
                <a:effectLst/>
                <a:latin typeface="inherit"/>
              </a:rPr>
              <a:t>Announce the beginning of MONTHS Announce BURNT OFFERING, SACRIFICE and</a:t>
            </a:r>
          </a:p>
          <a:p>
            <a:pPr algn="l" rtl="0" fontAlgn="base">
              <a:buFont typeface="Arial" panose="020B0604020202020204" pitchFamily="34" charset="0"/>
              <a:buChar char="•"/>
            </a:pPr>
            <a:r>
              <a:rPr lang="en-US" b="0" i="0" dirty="0">
                <a:solidFill>
                  <a:srgbClr val="000000"/>
                </a:solidFill>
                <a:effectLst/>
                <a:latin typeface="inherit"/>
              </a:rPr>
              <a:t>PEACE OFFERINGS</a:t>
            </a:r>
          </a:p>
          <a:p>
            <a:pPr algn="l" rtl="0" fontAlgn="base">
              <a:buFont typeface="Arial" panose="020B0604020202020204" pitchFamily="34" charset="0"/>
              <a:buChar char="•"/>
            </a:pPr>
            <a:r>
              <a:rPr lang="en-US" b="0" i="0" dirty="0">
                <a:solidFill>
                  <a:srgbClr val="000000"/>
                </a:solidFill>
                <a:effectLst/>
                <a:latin typeface="inherit"/>
              </a:rPr>
              <a:t>Acts as MEMORIALS.</a:t>
            </a:r>
          </a:p>
          <a:p>
            <a:pPr algn="l" rtl="0" fontAlgn="base">
              <a:buFont typeface="Arial" panose="020B0604020202020204" pitchFamily="34" charset="0"/>
              <a:buChar char="•"/>
            </a:pPr>
            <a:r>
              <a:rPr lang="en-US" b="0" i="0" dirty="0">
                <a:solidFill>
                  <a:srgbClr val="000000"/>
                </a:solidFill>
                <a:effectLst/>
                <a:latin typeface="inherit"/>
              </a:rPr>
              <a:t>NB. The Feast of TRUMPETS HERALDED THE SOLEMN DAY OF ATONEMENT when the ark was seen in </a:t>
            </a:r>
            <a:r>
              <a:rPr lang="en-US" b="0" i="0" dirty="0" err="1">
                <a:solidFill>
                  <a:srgbClr val="000000"/>
                </a:solidFill>
                <a:effectLst/>
                <a:latin typeface="inherit"/>
              </a:rPr>
              <a:t>Godʼs</a:t>
            </a:r>
            <a:r>
              <a:rPr lang="en-US" b="0" i="0" dirty="0">
                <a:solidFill>
                  <a:srgbClr val="000000"/>
                </a:solidFill>
                <a:effectLst/>
                <a:latin typeface="inherit"/>
              </a:rPr>
              <a:t> temple (Lev 23:24-27). Indeed the sounding of the 7th trumpet actually refers to the ark being seen in </a:t>
            </a:r>
            <a:r>
              <a:rPr lang="en-US" b="0" i="0" dirty="0" err="1">
                <a:solidFill>
                  <a:srgbClr val="000000"/>
                </a:solidFill>
                <a:effectLst/>
                <a:latin typeface="inherit"/>
              </a:rPr>
              <a:t>Godʼs</a:t>
            </a:r>
            <a:r>
              <a:rPr lang="en-US" b="0" i="0" dirty="0">
                <a:solidFill>
                  <a:srgbClr val="000000"/>
                </a:solidFill>
                <a:effectLst/>
                <a:latin typeface="inherit"/>
              </a:rPr>
              <a:t> temple in heaven (Rev 11:19).</a:t>
            </a:r>
          </a:p>
          <a:p>
            <a:pPr algn="l" rtl="0" fontAlgn="base">
              <a:buFont typeface="Arial" panose="020B0604020202020204" pitchFamily="34" charset="0"/>
              <a:buChar char="•"/>
            </a:pPr>
            <a:r>
              <a:rPr lang="en-US" b="0" i="0" dirty="0">
                <a:solidFill>
                  <a:srgbClr val="000000"/>
                </a:solidFill>
                <a:effectLst/>
                <a:latin typeface="inherit"/>
              </a:rPr>
              <a:t>Sounding trumpets </a:t>
            </a:r>
            <a:r>
              <a:rPr lang="en-US" b="0" i="0" dirty="0" err="1">
                <a:solidFill>
                  <a:srgbClr val="000000"/>
                </a:solidFill>
                <a:effectLst/>
                <a:latin typeface="inherit"/>
              </a:rPr>
              <a:t>preceeded</a:t>
            </a:r>
            <a:r>
              <a:rPr lang="en-US" b="0" i="0" dirty="0">
                <a:solidFill>
                  <a:srgbClr val="000000"/>
                </a:solidFill>
                <a:effectLst/>
                <a:latin typeface="inherit"/>
              </a:rPr>
              <a:t> the DESTRUCTION OF THE ENEMY in the battle of Jericho (Josh 6).</a:t>
            </a:r>
          </a:p>
          <a:p>
            <a:pPr algn="l" rtl="0" fontAlgn="base">
              <a:buFont typeface="Arial" panose="020B0604020202020204" pitchFamily="34" charset="0"/>
              <a:buChar char="•"/>
            </a:pPr>
            <a:r>
              <a:rPr lang="en-US" b="0" i="0" dirty="0">
                <a:solidFill>
                  <a:srgbClr val="000000"/>
                </a:solidFill>
                <a:effectLst/>
                <a:latin typeface="inherit"/>
              </a:rPr>
              <a:t>Sounding trumpets also </a:t>
            </a:r>
            <a:r>
              <a:rPr lang="en-US" b="0" i="0" dirty="0" err="1">
                <a:solidFill>
                  <a:srgbClr val="000000"/>
                </a:solidFill>
                <a:effectLst/>
                <a:latin typeface="inherit"/>
              </a:rPr>
              <a:t>preceeded</a:t>
            </a:r>
            <a:r>
              <a:rPr lang="en-US" b="0" i="0" dirty="0">
                <a:solidFill>
                  <a:srgbClr val="000000"/>
                </a:solidFill>
                <a:effectLst/>
                <a:latin typeface="inherit"/>
              </a:rPr>
              <a:t> the DESTRUCTION OF THE ENEMY in the time of Gideon (Jud 7:19-23).</a:t>
            </a:r>
          </a:p>
          <a:p>
            <a:pPr algn="l" rtl="0" fontAlgn="base"/>
            <a:r>
              <a:rPr lang="en-US" b="0" i="0" dirty="0" err="1">
                <a:solidFill>
                  <a:srgbClr val="000000"/>
                </a:solidFill>
                <a:effectLst/>
                <a:latin typeface="avenir-lt-w01_35-light1475496"/>
              </a:rPr>
              <a:t>Revelationʼs</a:t>
            </a:r>
            <a:r>
              <a:rPr lang="en-US" b="0" i="0" dirty="0">
                <a:solidFill>
                  <a:srgbClr val="000000"/>
                </a:solidFill>
                <a:effectLst/>
                <a:latin typeface="avenir-lt-w01_35-light1475496"/>
              </a:rPr>
              <a:t> trumpets therefore point to: WAR; A CALL TO GOD (See Rev 9:20); HERALD THE DAY OF ATONMENT; and </a:t>
            </a:r>
            <a:r>
              <a:rPr lang="en-US" b="0" i="0" dirty="0" err="1">
                <a:solidFill>
                  <a:srgbClr val="000000"/>
                </a:solidFill>
                <a:effectLst/>
                <a:latin typeface="avenir-lt-w01_35-light1475496"/>
              </a:rPr>
              <a:t>preceed</a:t>
            </a:r>
            <a:r>
              <a:rPr lang="en-US" b="0" i="0" dirty="0">
                <a:solidFill>
                  <a:srgbClr val="000000"/>
                </a:solidFill>
                <a:effectLst/>
                <a:latin typeface="avenir-lt-w01_35-light1475496"/>
              </a:rPr>
              <a:t> THE FALL AND DESTRUCTION OF AN ENEMY OF </a:t>
            </a:r>
            <a:r>
              <a:rPr lang="en-US" b="0" i="0" dirty="0" err="1">
                <a:solidFill>
                  <a:srgbClr val="000000"/>
                </a:solidFill>
                <a:effectLst/>
                <a:latin typeface="avenir-lt-w01_35-light1475496"/>
              </a:rPr>
              <a:t>GODʼS</a:t>
            </a:r>
            <a:r>
              <a:rPr lang="en-US" b="0" i="0" dirty="0">
                <a:solidFill>
                  <a:srgbClr val="000000"/>
                </a:solidFill>
                <a:effectLst/>
                <a:latin typeface="avenir-lt-w01_35-light1475496"/>
              </a:rPr>
              <a:t> PEOPLE.</a:t>
            </a:r>
          </a:p>
          <a:p>
            <a:pPr algn="l" rtl="0" fontAlgn="base"/>
            <a:endParaRPr lang="en-US" b="0" i="0" dirty="0">
              <a:solidFill>
                <a:srgbClr val="000000"/>
              </a:solidFill>
              <a:effectLst/>
              <a:latin typeface="avenir-lt-w01_35-light1475496"/>
            </a:endParaRPr>
          </a:p>
          <a:p>
            <a:pPr algn="l" rtl="0" fontAlgn="base"/>
            <a:endParaRPr lang="en-US" b="0" i="0" dirty="0">
              <a:solidFill>
                <a:srgbClr val="000000"/>
              </a:solidFill>
              <a:effectLst/>
              <a:latin typeface="avenir-lt-w01_35-light1475496"/>
            </a:endParaRPr>
          </a:p>
          <a:p>
            <a:pPr algn="l" rtl="0" fontAlgn="base"/>
            <a:endParaRPr lang="en-US" b="0" i="0" dirty="0">
              <a:solidFill>
                <a:srgbClr val="000000"/>
              </a:solidFill>
              <a:effectLst/>
              <a:latin typeface="avenir-lt-w01_35-light1475496"/>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Interesting view of fall of pagan </a:t>
            </a:r>
            <a:r>
              <a:rPr kumimoji="0" lang="en-US" sz="1200" b="0" i="0" u="none" strike="noStrike" kern="1200" cap="none" spc="0" normalizeH="0" baseline="0" noProof="0" dirty="0" err="1">
                <a:ln>
                  <a:noFill/>
                </a:ln>
                <a:solidFill>
                  <a:prstClr val="black"/>
                </a:solidFill>
                <a:effectLst/>
                <a:uLnTx/>
                <a:uFillTx/>
                <a:latin typeface="+mn-lt"/>
                <a:ea typeface="+mn-ea"/>
                <a:cs typeface="+mn-cs"/>
              </a:rPr>
              <a:t>rome</a:t>
            </a:r>
            <a:r>
              <a:rPr kumimoji="0" lang="en-US" sz="1200" b="0" i="0" u="none" strike="noStrike" kern="1200" cap="none" spc="0" normalizeH="0" baseline="0" noProof="0" dirty="0">
                <a:ln>
                  <a:noFill/>
                </a:ln>
                <a:solidFill>
                  <a:prstClr val="black"/>
                </a:solidFill>
                <a:effectLst/>
                <a:uLnTx/>
                <a:uFillTx/>
                <a:latin typeface="+mn-lt"/>
                <a:ea typeface="+mn-ea"/>
                <a:cs typeface="+mn-cs"/>
              </a:rPr>
              <a:t> and papal </a:t>
            </a:r>
            <a:r>
              <a:rPr kumimoji="0" lang="en-US" sz="1200" b="0" i="0" u="none" strike="noStrike" kern="1200" cap="none" spc="0" normalizeH="0" baseline="0" noProof="0" dirty="0" err="1">
                <a:ln>
                  <a:noFill/>
                </a:ln>
                <a:solidFill>
                  <a:prstClr val="black"/>
                </a:solidFill>
                <a:effectLst/>
                <a:uLnTx/>
                <a:uFillTx/>
                <a:latin typeface="+mn-lt"/>
                <a:ea typeface="+mn-ea"/>
                <a:cs typeface="+mn-cs"/>
              </a:rPr>
              <a:t>rome</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val="tx"/>
                    </a:ext>
                  </a:extLst>
                </a:hlinkClick>
              </a:rPr>
              <a:t>https://www.returnofelias.org/post/revelation-8-the-seven-trumpets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algn="l" rtl="0" fontAlgn="base"/>
            <a:endParaRPr lang="en-US" b="0" i="0" dirty="0">
              <a:solidFill>
                <a:srgbClr val="000000"/>
              </a:solidFill>
              <a:effectLst/>
              <a:latin typeface="avenir-lt-w01_35-light1475496"/>
            </a:endParaRPr>
          </a:p>
          <a:p>
            <a:pPr lvl="0"/>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14</a:t>
            </a:fld>
            <a:endParaRPr lang="en-US"/>
          </a:p>
        </p:txBody>
      </p:sp>
    </p:spTree>
    <p:extLst>
      <p:ext uri="{BB962C8B-B14F-4D97-AF65-F5344CB8AC3E}">
        <p14:creationId xmlns:p14="http://schemas.microsoft.com/office/powerpoint/2010/main" val="1495181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four trumpets followed by three “woes”</a:t>
            </a:r>
          </a:p>
        </p:txBody>
      </p:sp>
      <p:sp>
        <p:nvSpPr>
          <p:cNvPr id="4" name="Slide Number Placeholder 3"/>
          <p:cNvSpPr>
            <a:spLocks noGrp="1"/>
          </p:cNvSpPr>
          <p:nvPr>
            <p:ph type="sldNum" sz="quarter" idx="5"/>
          </p:nvPr>
        </p:nvSpPr>
        <p:spPr/>
        <p:txBody>
          <a:bodyPr/>
          <a:lstStyle/>
          <a:p>
            <a:fld id="{AAC37792-3584-8F44-A228-D4CCCED21F2F}" type="slidenum">
              <a:rPr lang="en-US" smtClean="0"/>
              <a:t>15</a:t>
            </a:fld>
            <a:endParaRPr lang="en-US"/>
          </a:p>
        </p:txBody>
      </p:sp>
    </p:spTree>
    <p:extLst>
      <p:ext uri="{BB962C8B-B14F-4D97-AF65-F5344CB8AC3E}">
        <p14:creationId xmlns:p14="http://schemas.microsoft.com/office/powerpoint/2010/main" val="799461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09981A6-3FEA-47E8-8C4F-FC7451AE3542}"/>
              </a:ext>
            </a:extLst>
          </p:cNvPr>
          <p:cNvSpPr>
            <a:spLocks noGrp="1"/>
          </p:cNvSpPr>
          <p:nvPr>
            <p:ph type="body" idx="1"/>
          </p:nvPr>
        </p:nvSpPr>
        <p:spPr/>
        <p:txBody>
          <a:bodyPr/>
          <a:lstStyle/>
          <a:p>
            <a:r>
              <a:rPr lang="en-US" dirty="0"/>
              <a:t>Preaching </a:t>
            </a:r>
            <a:r>
              <a:rPr lang="en-US" dirty="0" err="1"/>
              <a:t>HELLfire</a:t>
            </a:r>
            <a:r>
              <a:rPr lang="en-US" dirty="0"/>
              <a:t> and brimstone or Hail, Fire, and Brimstone</a:t>
            </a:r>
          </a:p>
          <a:p>
            <a:endParaRPr lang="en-US" dirty="0"/>
          </a:p>
          <a:p>
            <a:r>
              <a:rPr lang="en-US" dirty="0"/>
              <a:t>Compare to plague of hail in Exodus 9:23-26 and Fire and Blood in Joel 2:30</a:t>
            </a:r>
          </a:p>
          <a:p>
            <a:endParaRPr lang="en-US" dirty="0"/>
          </a:p>
        </p:txBody>
      </p:sp>
    </p:spTree>
    <p:extLst>
      <p:ext uri="{BB962C8B-B14F-4D97-AF65-F5344CB8AC3E}">
        <p14:creationId xmlns:p14="http://schemas.microsoft.com/office/powerpoint/2010/main" val="3145374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3B77FA6-D4D9-407F-863C-C52DF77F42CE}"/>
              </a:ext>
            </a:extLst>
          </p:cNvPr>
          <p:cNvSpPr>
            <a:spLocks noGrp="1"/>
          </p:cNvSpPr>
          <p:nvPr>
            <p:ph type="body" idx="1"/>
          </p:nvPr>
        </p:nvSpPr>
        <p:spPr/>
        <p:txBody>
          <a:bodyPr/>
          <a:lstStyle/>
          <a:p>
            <a:r>
              <a:rPr lang="en-US" dirty="0"/>
              <a:t>Compare to turning Nile to blood in Exodus 7:20-24</a:t>
            </a:r>
          </a:p>
          <a:p>
            <a:endParaRPr lang="en-US" dirty="0"/>
          </a:p>
          <a:p>
            <a:endParaRPr lang="en-US" dirty="0"/>
          </a:p>
          <a:p>
            <a:r>
              <a:rPr lang="en-US" dirty="0"/>
              <a:t>Hal Lindsey = thought this sounded like thermonuclear war on naval seas</a:t>
            </a:r>
          </a:p>
        </p:txBody>
      </p:sp>
    </p:spTree>
    <p:extLst>
      <p:ext uri="{BB962C8B-B14F-4D97-AF65-F5344CB8AC3E}">
        <p14:creationId xmlns:p14="http://schemas.microsoft.com/office/powerpoint/2010/main" val="762405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7022680-F97E-4E8A-ADED-4582FA1F1E64}"/>
              </a:ext>
            </a:extLst>
          </p:cNvPr>
          <p:cNvSpPr>
            <a:spLocks noGrp="1"/>
          </p:cNvSpPr>
          <p:nvPr>
            <p:ph type="body" idx="1"/>
          </p:nvPr>
        </p:nvSpPr>
        <p:spPr/>
        <p:txBody>
          <a:bodyPr/>
          <a:lstStyle/>
          <a:p>
            <a:r>
              <a:rPr lang="en-US" dirty="0"/>
              <a:t>Fresh water pollution</a:t>
            </a:r>
          </a:p>
          <a:p>
            <a:endParaRPr lang="en-US" dirty="0"/>
          </a:p>
          <a:p>
            <a:r>
              <a:rPr lang="en-US" dirty="0"/>
              <a:t>First Egyptian plague on the Nile...  ALSO... The reverse of the waters of Marah in Exodus 15:23</a:t>
            </a:r>
          </a:p>
          <a:p>
            <a:endParaRPr lang="en-US" dirty="0"/>
          </a:p>
          <a:p>
            <a:r>
              <a:rPr lang="en-US" i="1" dirty="0"/>
              <a:t>Newport, 205:  </a:t>
            </a:r>
            <a:r>
              <a:rPr lang="en-US" i="0" dirty="0"/>
              <a:t>Wormwood symbolizes divine punishment, as Jeremiah’s words indicate: “I will fee this people with wormwood, and give them poisonous water to drink” (</a:t>
            </a:r>
            <a:r>
              <a:rPr lang="en-US" i="0" dirty="0" err="1"/>
              <a:t>Jer</a:t>
            </a:r>
            <a:r>
              <a:rPr lang="en-US" i="0" dirty="0"/>
              <a:t> 9:15; compare 23:15; Lam. 3:15, 19). </a:t>
            </a:r>
          </a:p>
          <a:p>
            <a:endParaRPr lang="en-US" i="0" dirty="0"/>
          </a:p>
          <a:p>
            <a:r>
              <a:rPr lang="en-US" i="0" dirty="0"/>
              <a:t>Hal Lindsey believed this star was a thermonuclear weapon which will contaminate all of the fresh water sources on earth.</a:t>
            </a:r>
            <a:endParaRPr lang="en-US" i="1" dirty="0"/>
          </a:p>
          <a:p>
            <a:endParaRPr lang="en-US" dirty="0"/>
          </a:p>
          <a:p>
            <a:endParaRPr lang="en-US" dirty="0"/>
          </a:p>
        </p:txBody>
      </p:sp>
    </p:spTree>
    <p:extLst>
      <p:ext uri="{BB962C8B-B14F-4D97-AF65-F5344CB8AC3E}">
        <p14:creationId xmlns:p14="http://schemas.microsoft.com/office/powerpoint/2010/main" val="2515063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EA1CC3-2BAA-4247-8262-FE3DD9925434}"/>
              </a:ext>
            </a:extLst>
          </p:cNvPr>
          <p:cNvSpPr>
            <a:spLocks noGrp="1"/>
          </p:cNvSpPr>
          <p:nvPr>
            <p:ph type="body" idx="1"/>
          </p:nvPr>
        </p:nvSpPr>
        <p:spPr/>
        <p:txBody>
          <a:bodyPr/>
          <a:lstStyle/>
          <a:p>
            <a:r>
              <a:rPr lang="en-US" dirty="0"/>
              <a:t>Compare plague of darkness in Exodus 10:21-23</a:t>
            </a:r>
          </a:p>
          <a:p>
            <a:endParaRPr lang="en-US" dirty="0"/>
          </a:p>
          <a:p>
            <a:r>
              <a:rPr lang="en-US" dirty="0"/>
              <a:t>Hal Lindsey = thought it would be a darkness caused by fallout pollution from nuclear war (“nuclear winter”???)</a:t>
            </a:r>
          </a:p>
        </p:txBody>
      </p:sp>
    </p:spTree>
    <p:extLst>
      <p:ext uri="{BB962C8B-B14F-4D97-AF65-F5344CB8AC3E}">
        <p14:creationId xmlns:p14="http://schemas.microsoft.com/office/powerpoint/2010/main" val="504883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EA1CC3-2BAA-4247-8262-FE3DD9925434}"/>
              </a:ext>
            </a:extLst>
          </p:cNvPr>
          <p:cNvSpPr>
            <a:spLocks noGrp="1"/>
          </p:cNvSpPr>
          <p:nvPr>
            <p:ph type="body" idx="1"/>
          </p:nvPr>
        </p:nvSpPr>
        <p:spPr/>
        <p:txBody>
          <a:bodyPr/>
          <a:lstStyle/>
          <a:p>
            <a:r>
              <a:rPr lang="en-US" dirty="0"/>
              <a:t>END OF CHAPTER 8</a:t>
            </a:r>
          </a:p>
          <a:p>
            <a:endParaRPr lang="en-US" dirty="0"/>
          </a:p>
          <a:p>
            <a:r>
              <a:rPr lang="en-US" dirty="0"/>
              <a:t>An eagle that speaks human language?</a:t>
            </a:r>
          </a:p>
        </p:txBody>
      </p:sp>
    </p:spTree>
    <p:extLst>
      <p:ext uri="{BB962C8B-B14F-4D97-AF65-F5344CB8AC3E}">
        <p14:creationId xmlns:p14="http://schemas.microsoft.com/office/powerpoint/2010/main" val="4089485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459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288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a:p>
        </p:txBody>
      </p:sp>
    </p:spTree>
    <p:extLst>
      <p:ext uri="{BB962C8B-B14F-4D97-AF65-F5344CB8AC3E}">
        <p14:creationId xmlns:p14="http://schemas.microsoft.com/office/powerpoint/2010/main" val="243971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4</a:t>
            </a:fld>
            <a:endParaRPr lang="en-US"/>
          </a:p>
        </p:txBody>
      </p:sp>
    </p:spTree>
    <p:extLst>
      <p:ext uri="{BB962C8B-B14F-4D97-AF65-F5344CB8AC3E}">
        <p14:creationId xmlns:p14="http://schemas.microsoft.com/office/powerpoint/2010/main" val="88809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sixth seal has been opened (Revelation 6)... </a:t>
            </a:r>
          </a:p>
          <a:p>
            <a:r>
              <a:rPr lang="en-US" dirty="0"/>
              <a:t>The 144,000 are sealed with the seal of the Living (Loving) God... To mark ownership, protection, and loyalty</a:t>
            </a:r>
          </a:p>
          <a:p>
            <a:endParaRPr lang="en-US" dirty="0"/>
          </a:p>
          <a:p>
            <a:r>
              <a:rPr lang="en-US" dirty="0"/>
              <a:t>In Rev 7:9ff we will hear about a multitude of believers in heaven!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39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https://stephenshares.weebly.com/book-of-revelation.html</a:t>
            </a:r>
            <a:endParaRPr lang="en-US" dirty="0"/>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9</a:t>
            </a:fld>
            <a:endParaRPr lang="en-US"/>
          </a:p>
        </p:txBody>
      </p:sp>
    </p:spTree>
    <p:extLst>
      <p:ext uri="{BB962C8B-B14F-4D97-AF65-F5344CB8AC3E}">
        <p14:creationId xmlns:p14="http://schemas.microsoft.com/office/powerpoint/2010/main" val="938027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10</a:t>
            </a:fld>
            <a:endParaRPr lang="en-US"/>
          </a:p>
        </p:txBody>
      </p:sp>
    </p:spTree>
    <p:extLst>
      <p:ext uri="{BB962C8B-B14F-4D97-AF65-F5344CB8AC3E}">
        <p14:creationId xmlns:p14="http://schemas.microsoft.com/office/powerpoint/2010/main" val="161922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 When the Lamb broke the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seventh seal</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there was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silence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in heaven for about half an hour. = </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BAD JOKE</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Does that mean there were no women in heaven for the first 30 minutes?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Silence = Reverence! Solemnity! Recognition of the seriousness of the Scroll being opened!!</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1" i="0" dirty="0" err="1">
                <a:solidFill>
                  <a:srgbClr val="001320"/>
                </a:solidFill>
                <a:effectLst/>
                <a:latin typeface="Cardo"/>
              </a:rPr>
              <a:t>σιγή</a:t>
            </a:r>
            <a:r>
              <a:rPr lang="en-US" sz="3200" b="0" i="0" dirty="0">
                <a:solidFill>
                  <a:srgbClr val="001320"/>
                </a:solidFill>
                <a:effectLst/>
                <a:latin typeface="Roboto"/>
              </a:rPr>
              <a:t>, </a:t>
            </a:r>
            <a:r>
              <a:rPr lang="en-US" sz="3200" b="0" i="0" u="none" strike="noStrike" dirty="0" err="1">
                <a:solidFill>
                  <a:srgbClr val="9F4000"/>
                </a:solidFill>
                <a:effectLst/>
                <a:latin typeface="Cardo"/>
              </a:rPr>
              <a:t>σιγῆς</a:t>
            </a:r>
            <a:r>
              <a:rPr lang="en-US" sz="3200" b="0" i="0" dirty="0">
                <a:solidFill>
                  <a:srgbClr val="001320"/>
                </a:solidFill>
                <a:effectLst/>
                <a:latin typeface="Roboto"/>
              </a:rPr>
              <a:t>, </a:t>
            </a:r>
            <a:r>
              <a:rPr lang="en-US" sz="3200" b="0" i="0" u="none" strike="noStrike" dirty="0">
                <a:solidFill>
                  <a:srgbClr val="9F4000"/>
                </a:solidFill>
                <a:effectLst/>
                <a:latin typeface="Cardo"/>
              </a:rPr>
              <a:t>ἡ</a:t>
            </a:r>
            <a:r>
              <a:rPr lang="en-US" sz="3200" b="0" i="0" dirty="0">
                <a:solidFill>
                  <a:srgbClr val="001320"/>
                </a:solidFill>
                <a:effectLst/>
                <a:latin typeface="Roboto"/>
              </a:rPr>
              <a:t> (from </a:t>
            </a:r>
            <a:r>
              <a:rPr lang="en-US" sz="3200" b="0" i="0" u="none" strike="noStrike" dirty="0" err="1">
                <a:solidFill>
                  <a:srgbClr val="9F4000"/>
                </a:solidFill>
                <a:effectLst/>
                <a:latin typeface="Cardo"/>
              </a:rPr>
              <a:t>σίζω</a:t>
            </a:r>
            <a:r>
              <a:rPr lang="en-US" sz="3200" b="0" i="0" dirty="0">
                <a:solidFill>
                  <a:srgbClr val="001320"/>
                </a:solidFill>
                <a:effectLst/>
                <a:latin typeface="Roboto"/>
              </a:rPr>
              <a:t> (onomatopoetic, Etym. </a:t>
            </a:r>
            <a:r>
              <a:rPr lang="en-US" sz="3200" b="0" i="0" dirty="0" err="1">
                <a:solidFill>
                  <a:srgbClr val="001320"/>
                </a:solidFill>
                <a:effectLst/>
                <a:latin typeface="Roboto"/>
              </a:rPr>
              <a:t>Magn</a:t>
            </a:r>
            <a:r>
              <a:rPr lang="en-US" sz="3200" b="0" i="0" dirty="0">
                <a:solidFill>
                  <a:srgbClr val="001320"/>
                </a:solidFill>
                <a:effectLst/>
                <a:latin typeface="Roboto"/>
              </a:rPr>
              <a:t>. 712, 29) </a:t>
            </a:r>
            <a:r>
              <a:rPr lang="en-US" sz="3200" b="0" i="0" dirty="0" err="1">
                <a:solidFill>
                  <a:srgbClr val="001320"/>
                </a:solidFill>
                <a:effectLst/>
                <a:latin typeface="Roboto"/>
              </a:rPr>
              <a:t>i</a:t>
            </a:r>
            <a:r>
              <a:rPr lang="en-US" sz="3200" b="0" i="0" dirty="0">
                <a:solidFill>
                  <a:srgbClr val="001320"/>
                </a:solidFill>
                <a:effectLst/>
                <a:latin typeface="Roboto"/>
              </a:rPr>
              <a:t>. e. to command silence by making the sound </a:t>
            </a:r>
            <a:r>
              <a:rPr lang="en-US" sz="3200" b="1" i="0" dirty="0" err="1">
                <a:solidFill>
                  <a:srgbClr val="001320"/>
                </a:solidFill>
                <a:effectLst/>
                <a:latin typeface="Roboto"/>
              </a:rPr>
              <a:t>st</a:t>
            </a:r>
            <a:r>
              <a:rPr lang="en-US" sz="3200" b="0" i="0" dirty="0">
                <a:solidFill>
                  <a:srgbClr val="001320"/>
                </a:solidFill>
                <a:effectLst/>
                <a:latin typeface="Roboto"/>
              </a:rPr>
              <a:t> or </a:t>
            </a:r>
            <a:r>
              <a:rPr lang="en-US" sz="3200" b="1" i="0" dirty="0">
                <a:solidFill>
                  <a:srgbClr val="001320"/>
                </a:solidFill>
                <a:effectLst/>
                <a:latin typeface="Roboto"/>
              </a:rPr>
              <a:t>sch</a:t>
            </a:r>
            <a:r>
              <a:rPr lang="en-US" sz="3200" b="0" i="0" dirty="0">
                <a:solidFill>
                  <a:srgbClr val="001320"/>
                </a:solidFill>
                <a:effectLst/>
                <a:latin typeface="Roboto"/>
              </a:rPr>
              <a:t>; (yet </a:t>
            </a:r>
            <a:r>
              <a:rPr lang="en-US" sz="3200" b="0" i="0" u="none" strike="noStrike" dirty="0" err="1">
                <a:solidFill>
                  <a:srgbClr val="9F4000"/>
                </a:solidFill>
                <a:effectLst/>
                <a:latin typeface="Cardo"/>
              </a:rPr>
              <a:t>σιγή</a:t>
            </a:r>
            <a:r>
              <a:rPr lang="en-US" sz="3200" b="0" i="0" dirty="0">
                <a:solidFill>
                  <a:srgbClr val="001320"/>
                </a:solidFill>
                <a:effectLst/>
                <a:latin typeface="Roboto"/>
              </a:rPr>
              <a:t> probably has no connection with </a:t>
            </a:r>
            <a:r>
              <a:rPr lang="en-US" sz="3200" b="0" i="0" u="none" strike="noStrike" dirty="0" err="1">
                <a:solidFill>
                  <a:srgbClr val="9F4000"/>
                </a:solidFill>
                <a:effectLst/>
                <a:latin typeface="Cardo"/>
              </a:rPr>
              <a:t>σίζω</a:t>
            </a:r>
            <a:r>
              <a:rPr lang="en-US" sz="3200" b="0" i="0" dirty="0">
                <a:solidFill>
                  <a:srgbClr val="001320"/>
                </a:solidFill>
                <a:effectLst/>
                <a:latin typeface="Roboto"/>
              </a:rPr>
              <a:t>, but is of European origin (cf. German </a:t>
            </a:r>
            <a:r>
              <a:rPr lang="en-US" sz="3200" b="0" i="0" dirty="0" err="1">
                <a:solidFill>
                  <a:srgbClr val="001320"/>
                </a:solidFill>
                <a:effectLst/>
                <a:latin typeface="Roboto"/>
              </a:rPr>
              <a:t>schweigen</a:t>
            </a:r>
            <a:r>
              <a:rPr lang="en-US" sz="3200" b="0" i="0" dirty="0">
                <a:solidFill>
                  <a:srgbClr val="001320"/>
                </a:solidFill>
                <a:effectLst/>
                <a:latin typeface="Roboto"/>
              </a:rPr>
              <a:t>) Apparently from </a:t>
            </a:r>
            <a:r>
              <a:rPr lang="en-US" sz="3200" b="0" i="0" dirty="0" err="1">
                <a:solidFill>
                  <a:srgbClr val="001320"/>
                </a:solidFill>
                <a:effectLst/>
                <a:latin typeface="Roboto"/>
              </a:rPr>
              <a:t>sizo</a:t>
            </a:r>
            <a:r>
              <a:rPr lang="en-US" sz="3200" b="0" i="0" dirty="0">
                <a:solidFill>
                  <a:srgbClr val="001320"/>
                </a:solidFill>
                <a:effectLst/>
                <a:latin typeface="Roboto"/>
              </a:rPr>
              <a:t> (to hiss, i.e. Hist or hush); silence    </a:t>
            </a:r>
            <a:r>
              <a:rPr lang="en-US" sz="3200" b="1" i="0" u="sng" dirty="0">
                <a:solidFill>
                  <a:srgbClr val="001320"/>
                </a:solidFill>
                <a:effectLst/>
                <a:latin typeface="Roboto"/>
              </a:rPr>
              <a:t>SHHHHH</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1" u="sng" strike="noStrike" kern="1200" cap="none" spc="0" normalizeH="0" baseline="0" noProof="0" dirty="0">
                <a:ln>
                  <a:noFill/>
                </a:ln>
                <a:solidFill>
                  <a:srgbClr val="001320"/>
                </a:solidFill>
                <a:effectLst/>
                <a:uLnTx/>
                <a:uFillTx/>
                <a:latin typeface="Roboto"/>
                <a:ea typeface="+mn-ea"/>
                <a:cs typeface="+mn-cs"/>
              </a:rPr>
              <a:t>Tyndale commentary</a:t>
            </a:r>
            <a:r>
              <a:rPr kumimoji="0" lang="en-US" sz="3200" b="0" i="0" u="none" strike="noStrike" kern="1200" cap="none" spc="0" normalizeH="0" baseline="0" noProof="0" dirty="0">
                <a:ln>
                  <a:noFill/>
                </a:ln>
                <a:solidFill>
                  <a:srgbClr val="001320"/>
                </a:solidFill>
                <a:effectLst/>
                <a:uLnTx/>
                <a:uFillTx/>
                <a:latin typeface="Roboto"/>
                <a:ea typeface="+mn-ea"/>
                <a:cs typeface="+mn-cs"/>
              </a:rPr>
              <a:t> Leon Morris says silence comes so prayers can be heard (vs 3-4)</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2 And I saw the seven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angels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who stand before God, and seven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trumpets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were given to them. =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Referred to as “the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Trumpet Judgments</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Same as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last trumpet</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in 1 Corinthians 15:51-52 (see also 1 </a:t>
            </a: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rPr>
              <a:t>Thess</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4</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SEE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REVELATION 11 FOR SEVENTH TRUMPET</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Silence broken in dramatic fashion! Trumpets frequently used for battle commands, victory celebrations, worship, etc.</a:t>
            </a:r>
          </a:p>
          <a:p>
            <a:pPr algn="l"/>
            <a:endParaRPr lang="en-US" b="1" i="0" dirty="0">
              <a:solidFill>
                <a:srgbClr val="625529"/>
              </a:solidFill>
              <a:effectLst/>
              <a:latin typeface="Corbel" panose="020B0503020204020204" pitchFamily="34" charset="0"/>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Newport,</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Lion and Lamb, 203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“seven angels are believed to be Michael, Gabriel, Raphael, Uriel, Raguel, </a:t>
            </a: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rPr>
              <a:t>Sariel</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rPr>
              <a:t>Remiel</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SAVE THIS FOR REVELATION 11</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Matthew 24:29-31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1200" b="1" i="1" u="none" strike="noStrike" kern="1200" cap="none" spc="0" normalizeH="0" baseline="30000" noProof="0" dirty="0">
                <a:ln>
                  <a:noFill/>
                </a:ln>
                <a:solidFill>
                  <a:prstClr val="black"/>
                </a:solidFill>
                <a:effectLst/>
                <a:uLnTx/>
                <a:uFillTx/>
                <a:latin typeface="+mn-lt"/>
                <a:ea typeface="+mn-ea"/>
                <a:cs typeface="+mn-cs"/>
              </a:rPr>
              <a:t>29 </a:t>
            </a:r>
            <a:r>
              <a:rPr kumimoji="0" lang="en-US" sz="1200" b="0" i="1" u="none" strike="noStrike" kern="1200" cap="none" spc="0" normalizeH="0" baseline="0" noProof="0" dirty="0">
                <a:ln>
                  <a:noFill/>
                </a:ln>
                <a:solidFill>
                  <a:prstClr val="black"/>
                </a:solidFill>
                <a:effectLst/>
                <a:uLnTx/>
                <a:uFillTx/>
                <a:latin typeface="+mn-lt"/>
                <a:ea typeface="+mn-ea"/>
                <a:cs typeface="+mn-cs"/>
              </a:rPr>
              <a:t>“But immediately after the tribulation of those days </a:t>
            </a:r>
            <a:r>
              <a:rPr kumimoji="0" lang="en-US" sz="1200" b="0" i="1" u="none" strike="noStrike" kern="1200" cap="small" spc="0" normalizeH="0" baseline="0" noProof="0" dirty="0">
                <a:ln>
                  <a:noFill/>
                </a:ln>
                <a:solidFill>
                  <a:prstClr val="black"/>
                </a:solidFill>
                <a:effectLst/>
                <a:uLnTx/>
                <a:uFillTx/>
                <a:latin typeface="+mn-lt"/>
                <a:ea typeface="+mn-ea"/>
                <a:cs typeface="+mn-cs"/>
              </a:rPr>
              <a:t>the sun will be darkened, and the moon will not give its light, and</a:t>
            </a:r>
            <a:r>
              <a:rPr kumimoji="0" lang="en-US" sz="1200" b="0" i="1" u="none" strike="noStrike" kern="1200" cap="none" spc="0" normalizeH="0" baseline="0" noProof="0" dirty="0">
                <a:ln>
                  <a:noFill/>
                </a:ln>
                <a:solidFill>
                  <a:prstClr val="black"/>
                </a:solidFill>
                <a:effectLst/>
                <a:uLnTx/>
                <a:uFillTx/>
                <a:latin typeface="+mn-lt"/>
                <a:ea typeface="+mn-ea"/>
                <a:cs typeface="+mn-cs"/>
              </a:rPr>
              <a:t> </a:t>
            </a:r>
            <a:r>
              <a:rPr kumimoji="0" lang="en-US" sz="1200" b="0" i="1" u="none" strike="noStrike" kern="1200" cap="small" spc="0" normalizeH="0" baseline="0" noProof="0" dirty="0">
                <a:ln>
                  <a:noFill/>
                </a:ln>
                <a:solidFill>
                  <a:prstClr val="black"/>
                </a:solidFill>
                <a:effectLst/>
                <a:uLnTx/>
                <a:uFillTx/>
                <a:latin typeface="+mn-lt"/>
                <a:ea typeface="+mn-ea"/>
                <a:cs typeface="+mn-cs"/>
              </a:rPr>
              <a:t>the stars will fall</a:t>
            </a:r>
            <a:r>
              <a:rPr kumimoji="0" lang="en-US" sz="1200" b="0" i="1" u="none" strike="noStrike" kern="1200" cap="none" spc="0" normalizeH="0" baseline="0" noProof="0" dirty="0">
                <a:ln>
                  <a:noFill/>
                </a:ln>
                <a:solidFill>
                  <a:prstClr val="black"/>
                </a:solidFill>
                <a:effectLst/>
                <a:uLnTx/>
                <a:uFillTx/>
                <a:latin typeface="+mn-lt"/>
                <a:ea typeface="+mn-ea"/>
                <a:cs typeface="+mn-cs"/>
              </a:rPr>
              <a:t> from the sky, and the powers of the heavens will be shaken. </a:t>
            </a:r>
            <a:r>
              <a:rPr kumimoji="0" lang="en-US" sz="1200" b="1" i="1" u="none" strike="noStrike" kern="1200" cap="none" spc="0" normalizeH="0" baseline="30000" noProof="0" dirty="0">
                <a:ln>
                  <a:noFill/>
                </a:ln>
                <a:solidFill>
                  <a:prstClr val="black"/>
                </a:solidFill>
                <a:effectLst/>
                <a:uLnTx/>
                <a:uFillTx/>
                <a:latin typeface="+mn-lt"/>
                <a:ea typeface="+mn-ea"/>
                <a:cs typeface="+mn-cs"/>
              </a:rPr>
              <a:t>30 </a:t>
            </a:r>
            <a:r>
              <a:rPr kumimoji="0" lang="en-US" sz="1200" b="0" i="1" u="none" strike="noStrike" kern="1200" cap="none" spc="0" normalizeH="0" baseline="0" noProof="0" dirty="0">
                <a:ln>
                  <a:noFill/>
                </a:ln>
                <a:solidFill>
                  <a:prstClr val="black"/>
                </a:solidFill>
                <a:effectLst/>
                <a:uLnTx/>
                <a:uFillTx/>
                <a:latin typeface="+mn-lt"/>
                <a:ea typeface="+mn-ea"/>
                <a:cs typeface="+mn-cs"/>
              </a:rPr>
              <a:t>And then the sign of the Son of Man will appear in the sky, and then all the tribes of the earth will mourn, and they will see the </a:t>
            </a:r>
            <a:r>
              <a:rPr kumimoji="0" lang="en-US" sz="1200" b="0" i="1" u="none" strike="noStrike" kern="1200" cap="small" spc="0" normalizeH="0" baseline="0" noProof="0" dirty="0">
                <a:ln>
                  <a:noFill/>
                </a:ln>
                <a:solidFill>
                  <a:prstClr val="black"/>
                </a:solidFill>
                <a:effectLst/>
                <a:uLnTx/>
                <a:uFillTx/>
                <a:latin typeface="+mn-lt"/>
                <a:ea typeface="+mn-ea"/>
                <a:cs typeface="+mn-cs"/>
              </a:rPr>
              <a:t>Son of Man coming on the clouds of the sky</a:t>
            </a:r>
            <a:r>
              <a:rPr kumimoji="0" lang="en-US" sz="1200" b="0" i="1" u="none" strike="noStrike" kern="1200" cap="none" spc="0" normalizeH="0" baseline="0" noProof="0" dirty="0">
                <a:ln>
                  <a:noFill/>
                </a:ln>
                <a:solidFill>
                  <a:prstClr val="black"/>
                </a:solidFill>
                <a:effectLst/>
                <a:uLnTx/>
                <a:uFillTx/>
                <a:latin typeface="+mn-lt"/>
                <a:ea typeface="+mn-ea"/>
                <a:cs typeface="+mn-cs"/>
              </a:rPr>
              <a:t> with power and great glory. </a:t>
            </a:r>
            <a:r>
              <a:rPr kumimoji="0" lang="en-US" sz="1200" b="1" i="1" u="none" strike="noStrike" kern="1200" cap="none" spc="0" normalizeH="0" baseline="30000" noProof="0" dirty="0">
                <a:ln>
                  <a:noFill/>
                </a:ln>
                <a:solidFill>
                  <a:prstClr val="black"/>
                </a:solidFill>
                <a:effectLst/>
                <a:uLnTx/>
                <a:uFillTx/>
                <a:latin typeface="+mn-lt"/>
                <a:ea typeface="+mn-ea"/>
                <a:cs typeface="+mn-cs"/>
              </a:rPr>
              <a:t>31 </a:t>
            </a:r>
            <a:r>
              <a:rPr kumimoji="0" lang="en-US" sz="1200" b="0" i="1" u="none" strike="noStrike" kern="1200" cap="none" spc="0" normalizeH="0" baseline="0" noProof="0" dirty="0">
                <a:ln>
                  <a:noFill/>
                </a:ln>
                <a:solidFill>
                  <a:prstClr val="black"/>
                </a:solidFill>
                <a:effectLst/>
                <a:uLnTx/>
                <a:uFillTx/>
                <a:latin typeface="+mn-lt"/>
                <a:ea typeface="+mn-ea"/>
                <a:cs typeface="+mn-cs"/>
              </a:rPr>
              <a:t>And He will </a:t>
            </a:r>
            <a:r>
              <a:rPr kumimoji="0" lang="en-US" sz="1200" b="1" i="1" u="sng" strike="noStrike" kern="1200" cap="none" spc="0" normalizeH="0" baseline="0" noProof="0" dirty="0">
                <a:ln>
                  <a:noFill/>
                </a:ln>
                <a:solidFill>
                  <a:prstClr val="black"/>
                </a:solidFill>
                <a:effectLst/>
                <a:uLnTx/>
                <a:uFillTx/>
                <a:latin typeface="+mn-lt"/>
                <a:ea typeface="+mn-ea"/>
                <a:cs typeface="+mn-cs"/>
              </a:rPr>
              <a:t>send forth His angels with </a:t>
            </a:r>
            <a:r>
              <a:rPr kumimoji="0" lang="en-US" sz="1200" b="1" i="1" u="sng" strike="noStrike" kern="1200" cap="small" spc="0" normalizeH="0" baseline="0" noProof="0" dirty="0">
                <a:ln>
                  <a:noFill/>
                </a:ln>
                <a:solidFill>
                  <a:prstClr val="black"/>
                </a:solidFill>
                <a:effectLst/>
                <a:uLnTx/>
                <a:uFillTx/>
                <a:latin typeface="+mn-lt"/>
                <a:ea typeface="+mn-ea"/>
                <a:cs typeface="+mn-cs"/>
              </a:rPr>
              <a:t>a great trumpet</a:t>
            </a:r>
            <a:r>
              <a:rPr kumimoji="0" lang="en-US" sz="1200" b="1" i="1" u="none" strike="noStrike" kern="1200" cap="none" spc="0" normalizeH="0" baseline="0" noProof="0" dirty="0">
                <a:ln>
                  <a:noFill/>
                </a:ln>
                <a:solidFill>
                  <a:prstClr val="black"/>
                </a:solidFill>
                <a:effectLst/>
                <a:uLnTx/>
                <a:uFillTx/>
                <a:latin typeface="+mn-lt"/>
                <a:ea typeface="+mn-ea"/>
                <a:cs typeface="+mn-cs"/>
              </a:rPr>
              <a:t> </a:t>
            </a:r>
            <a:r>
              <a:rPr kumimoji="0" lang="en-US" sz="1200" b="0" i="1" u="none" strike="noStrike" kern="1200" cap="none" spc="0" normalizeH="0" baseline="0" noProof="0" dirty="0">
                <a:ln>
                  <a:noFill/>
                </a:ln>
                <a:solidFill>
                  <a:prstClr val="black"/>
                </a:solidFill>
                <a:effectLst/>
                <a:uLnTx/>
                <a:uFillTx/>
                <a:latin typeface="+mn-lt"/>
                <a:ea typeface="+mn-ea"/>
                <a:cs typeface="+mn-cs"/>
              </a:rPr>
              <a:t>and </a:t>
            </a:r>
            <a:r>
              <a:rPr kumimoji="0" lang="en-US" sz="1200" b="0" i="1" u="none" strike="noStrike" kern="1200" cap="small" spc="0" normalizeH="0" baseline="0" noProof="0" dirty="0">
                <a:ln>
                  <a:noFill/>
                </a:ln>
                <a:solidFill>
                  <a:prstClr val="black"/>
                </a:solidFill>
                <a:effectLst/>
                <a:uLnTx/>
                <a:uFillTx/>
                <a:latin typeface="+mn-lt"/>
                <a:ea typeface="+mn-ea"/>
                <a:cs typeface="+mn-cs"/>
              </a:rPr>
              <a:t>they will gather together</a:t>
            </a:r>
            <a:r>
              <a:rPr kumimoji="0" lang="en-US" sz="1200" b="0" i="1" u="none" strike="noStrike" kern="1200" cap="none" spc="0" normalizeH="0" baseline="0" noProof="0" dirty="0">
                <a:ln>
                  <a:noFill/>
                </a:ln>
                <a:solidFill>
                  <a:prstClr val="black"/>
                </a:solidFill>
                <a:effectLst/>
                <a:uLnTx/>
                <a:uFillTx/>
                <a:latin typeface="+mn-lt"/>
                <a:ea typeface="+mn-ea"/>
                <a:cs typeface="+mn-cs"/>
              </a:rPr>
              <a:t> His elect from the four winds, from one end of the sky to the other.</a:t>
            </a: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pPr algn="l"/>
            <a:endParaRPr lang="en-US" b="1" i="0" dirty="0">
              <a:solidFill>
                <a:srgbClr val="625529"/>
              </a:solidFill>
              <a:effectLst/>
              <a:latin typeface="Corbel" panose="020B0503020204020204" pitchFamily="34" charset="0"/>
              <a:hlinkClick r:id="" action="ppaction://noaction">
                <a:extLst>
                  <a:ext uri="{A12FA001-AC4F-418D-AE19-62706E023703}">
                    <ahyp:hlinkClr xmlns:ahyp="http://schemas.microsoft.com/office/drawing/2018/hyperlinkcolor" val="tx"/>
                  </a:ext>
                </a:extLst>
              </a:hlinkClick>
            </a:endParaRPr>
          </a:p>
          <a:p>
            <a:pPr algn="l"/>
            <a:r>
              <a:rPr lang="en-US" b="1" i="0" dirty="0">
                <a:solidFill>
                  <a:srgbClr val="625529"/>
                </a:solidFill>
                <a:effectLst/>
                <a:latin typeface="Corbel" panose="020B0503020204020204" pitchFamily="34" charset="0"/>
                <a:hlinkClick r:id="" action="ppaction://noaction">
                  <a:extLst>
                    <a:ext uri="{A12FA001-AC4F-418D-AE19-62706E023703}">
                      <ahyp:hlinkClr xmlns:ahyp="http://schemas.microsoft.com/office/drawing/2018/hyperlinkcolor" val="tx"/>
                    </a:ext>
                  </a:extLst>
                </a:hlinkClick>
              </a:rPr>
              <a:t>1 Corinthians 15:51-52</a:t>
            </a:r>
            <a:r>
              <a:rPr lang="en-US" b="1" i="0" dirty="0">
                <a:solidFill>
                  <a:srgbClr val="625529"/>
                </a:solidFill>
                <a:effectLst/>
                <a:latin typeface="Corbel" panose="020B0503020204020204" pitchFamily="34" charset="0"/>
              </a:rPr>
              <a:t> </a:t>
            </a:r>
            <a:r>
              <a:rPr lang="en-US" b="0" i="0" dirty="0">
                <a:solidFill>
                  <a:srgbClr val="444444"/>
                </a:solidFill>
                <a:effectLst/>
                <a:latin typeface="Corbel" panose="020B0503020204020204" pitchFamily="34" charset="0"/>
              </a:rPr>
              <a:t>ESV</a:t>
            </a:r>
            <a:endParaRPr lang="en-US" b="1" i="0" dirty="0">
              <a:solidFill>
                <a:srgbClr val="625529"/>
              </a:solidFill>
              <a:effectLst/>
              <a:latin typeface="Corbel" panose="020B0503020204020204" pitchFamily="34" charset="0"/>
            </a:endParaRPr>
          </a:p>
          <a:p>
            <a:pPr algn="l"/>
            <a:r>
              <a:rPr lang="en-US" b="0" i="1" dirty="0">
                <a:solidFill>
                  <a:srgbClr val="000000"/>
                </a:solidFill>
                <a:effectLst/>
                <a:latin typeface="Corbel" panose="020B0503020204020204" pitchFamily="34" charset="0"/>
              </a:rPr>
              <a:t>Behold! I tell you a mystery. We shall not all sleep, but we shall all be changed, in a moment, in the twinkling of an eye, </a:t>
            </a:r>
            <a:r>
              <a:rPr lang="en-US" b="1" i="1" dirty="0">
                <a:solidFill>
                  <a:srgbClr val="000000"/>
                </a:solidFill>
                <a:effectLst/>
                <a:latin typeface="Corbel" panose="020B0503020204020204" pitchFamily="34" charset="0"/>
              </a:rPr>
              <a:t>at the last trumpet</a:t>
            </a:r>
            <a:r>
              <a:rPr lang="en-US" b="0" i="1" dirty="0">
                <a:solidFill>
                  <a:srgbClr val="000000"/>
                </a:solidFill>
                <a:effectLst/>
                <a:latin typeface="Corbel" panose="020B0503020204020204" pitchFamily="34" charset="0"/>
              </a:rPr>
              <a:t>. For the trumpet will sound, and the dead will be raised imperishable, and we shall be changed.</a:t>
            </a:r>
          </a:p>
          <a:p>
            <a:pPr algn="l"/>
            <a:endParaRPr lang="en-US" b="0" i="1" dirty="0">
              <a:solidFill>
                <a:srgbClr val="000000"/>
              </a:solidFill>
              <a:effectLst/>
              <a:latin typeface="Corbel" panose="020B0503020204020204" pitchFamily="34" charset="0"/>
            </a:endParaRPr>
          </a:p>
          <a:p>
            <a:pPr algn="l"/>
            <a:r>
              <a:rPr lang="en-US" b="1" i="0" dirty="0">
                <a:solidFill>
                  <a:srgbClr val="625529"/>
                </a:solidFill>
                <a:effectLst/>
                <a:latin typeface="Corbel" panose="020B0503020204020204" pitchFamily="34" charset="0"/>
                <a:hlinkClick r:id="rId4">
                  <a:extLst>
                    <a:ext uri="{A12FA001-AC4F-418D-AE19-62706E023703}">
                      <ahyp:hlinkClr xmlns:ahyp="http://schemas.microsoft.com/office/drawing/2018/hyperlinkcolor" val="tx"/>
                    </a:ext>
                  </a:extLst>
                </a:hlinkClick>
              </a:rPr>
              <a:t>1 Thessalonians 4:13-18</a:t>
            </a:r>
            <a:r>
              <a:rPr lang="en-US" b="1" i="0" dirty="0">
                <a:solidFill>
                  <a:srgbClr val="625529"/>
                </a:solidFill>
                <a:effectLst/>
                <a:latin typeface="Corbel" panose="020B0503020204020204" pitchFamily="34" charset="0"/>
              </a:rPr>
              <a:t> </a:t>
            </a:r>
            <a:r>
              <a:rPr lang="en-US" b="0" i="0" dirty="0">
                <a:solidFill>
                  <a:srgbClr val="444444"/>
                </a:solidFill>
                <a:effectLst/>
                <a:latin typeface="Corbel" panose="020B0503020204020204" pitchFamily="34" charset="0"/>
              </a:rPr>
              <a:t>ESV</a:t>
            </a:r>
            <a:endParaRPr lang="en-US" b="1" i="0" dirty="0">
              <a:solidFill>
                <a:srgbClr val="625529"/>
              </a:solidFill>
              <a:effectLst/>
              <a:latin typeface="Corbel" panose="020B0503020204020204" pitchFamily="34" charset="0"/>
            </a:endParaRPr>
          </a:p>
          <a:p>
            <a:pPr algn="l"/>
            <a:r>
              <a:rPr lang="en-US" b="0" i="1" dirty="0">
                <a:solidFill>
                  <a:srgbClr val="000000"/>
                </a:solidFill>
                <a:effectLst/>
                <a:latin typeface="Corbel" panose="020B0503020204020204" pitchFamily="34" charset="0"/>
              </a:rPr>
              <a:t>But we do not want you to be uninformed, brothers, about those who are asleep, that you may not grieve as others do who have no hope. For since we believe that Jesus died and rose again, even so, through Jesus, God will bring with him those who have fallen asleep. For this we declare to you by a word from the Lord, that we who are alive, who are left until the coming of the Lord, will not precede those who have fallen asleep. For the Lord himself will descend from heaven with a cry of command, with the voice of an archangel, and </a:t>
            </a:r>
            <a:r>
              <a:rPr lang="en-US" b="1" i="1" dirty="0">
                <a:solidFill>
                  <a:srgbClr val="000000"/>
                </a:solidFill>
                <a:effectLst/>
                <a:latin typeface="Corbel" panose="020B0503020204020204" pitchFamily="34" charset="0"/>
              </a:rPr>
              <a:t>with the sound of the trumpet of God</a:t>
            </a:r>
            <a:r>
              <a:rPr lang="en-US" b="0" i="1" dirty="0">
                <a:solidFill>
                  <a:srgbClr val="000000"/>
                </a:solidFill>
                <a:effectLst/>
                <a:latin typeface="Corbel" panose="020B0503020204020204" pitchFamily="34" charset="0"/>
              </a:rPr>
              <a:t>. And the dead in Christ will rise first. Then we who are alive, who are left, will be caught up together with them in the clouds to meet the Lord in the air, and so we will always be with the Lord. ...</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algn="l"/>
            <a:r>
              <a:rPr lang="en-US" b="1" i="0" dirty="0">
                <a:solidFill>
                  <a:srgbClr val="000000"/>
                </a:solidFill>
                <a:effectLst/>
                <a:latin typeface="system-ui"/>
              </a:rPr>
              <a:t>The Seventh Trumpet Revelation 11:15ff.</a:t>
            </a:r>
          </a:p>
          <a:p>
            <a:pPr algn="l"/>
            <a:r>
              <a:rPr lang="en-US" b="1" i="1" baseline="30000" dirty="0">
                <a:solidFill>
                  <a:srgbClr val="000000"/>
                </a:solidFill>
                <a:effectLst/>
                <a:latin typeface="system-ui"/>
              </a:rPr>
              <a:t>15 </a:t>
            </a:r>
            <a:r>
              <a:rPr lang="en-US" b="0" i="1" dirty="0">
                <a:solidFill>
                  <a:srgbClr val="000000"/>
                </a:solidFill>
                <a:effectLst/>
                <a:latin typeface="system-ui"/>
              </a:rPr>
              <a:t>Then the seventh angel blew his trumpet, and there were loud voices in heaven, saying, “The kingdom of the world has become the kingdom of our Lord and of his Christ, and he shall reign forever and ever.” </a:t>
            </a:r>
            <a:r>
              <a:rPr lang="en-US" b="1" i="1" baseline="30000" dirty="0">
                <a:solidFill>
                  <a:srgbClr val="000000"/>
                </a:solidFill>
                <a:effectLst/>
                <a:latin typeface="system-ui"/>
              </a:rPr>
              <a:t>16 </a:t>
            </a:r>
            <a:r>
              <a:rPr lang="en-US" b="0" i="1" dirty="0">
                <a:solidFill>
                  <a:srgbClr val="000000"/>
                </a:solidFill>
                <a:effectLst/>
                <a:latin typeface="system-ui"/>
              </a:rPr>
              <a:t>And the twenty-four elders who sit on their thrones before God fell on their faces and worshiped God, </a:t>
            </a:r>
            <a:r>
              <a:rPr lang="en-US" b="1" i="1" baseline="30000" dirty="0">
                <a:solidFill>
                  <a:srgbClr val="000000"/>
                </a:solidFill>
                <a:effectLst/>
                <a:latin typeface="system-ui"/>
              </a:rPr>
              <a:t>17 </a:t>
            </a:r>
            <a:r>
              <a:rPr lang="en-US" b="0" i="1" dirty="0">
                <a:solidFill>
                  <a:srgbClr val="000000"/>
                </a:solidFill>
                <a:effectLst/>
                <a:latin typeface="system-ui"/>
              </a:rPr>
              <a:t>saying,</a:t>
            </a:r>
          </a:p>
          <a:p>
            <a:pPr algn="l"/>
            <a:r>
              <a:rPr lang="en-US" b="0" i="1" dirty="0">
                <a:solidFill>
                  <a:srgbClr val="000000"/>
                </a:solidFill>
                <a:effectLst/>
                <a:latin typeface="system-ui"/>
              </a:rPr>
              <a:t>“We give thanks to you, Lord God Almighty,</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who is and who was,</a:t>
            </a:r>
            <a:br>
              <a:rPr lang="en-US" b="0" i="1" dirty="0">
                <a:solidFill>
                  <a:srgbClr val="000000"/>
                </a:solidFill>
                <a:effectLst/>
                <a:latin typeface="system-ui"/>
              </a:rPr>
            </a:br>
            <a:r>
              <a:rPr lang="en-US" b="0" i="1" dirty="0">
                <a:solidFill>
                  <a:srgbClr val="000000"/>
                </a:solidFill>
                <a:effectLst/>
                <a:latin typeface="system-ui"/>
              </a:rPr>
              <a:t>for you have taken your great power</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and begun to reign.</a:t>
            </a:r>
            <a:br>
              <a:rPr lang="en-US" b="0" i="1" dirty="0">
                <a:solidFill>
                  <a:srgbClr val="000000"/>
                </a:solidFill>
                <a:effectLst/>
                <a:latin typeface="system-ui"/>
              </a:rPr>
            </a:br>
            <a:r>
              <a:rPr lang="en-US" b="1" i="1" baseline="30000" dirty="0">
                <a:solidFill>
                  <a:srgbClr val="000000"/>
                </a:solidFill>
                <a:effectLst/>
                <a:latin typeface="system-ui"/>
              </a:rPr>
              <a:t>18 </a:t>
            </a:r>
            <a:r>
              <a:rPr lang="en-US" b="0" i="1" dirty="0">
                <a:solidFill>
                  <a:srgbClr val="000000"/>
                </a:solidFill>
                <a:effectLst/>
                <a:latin typeface="system-ui"/>
              </a:rPr>
              <a:t>The nations raged,</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but your wrath came,</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and the time for the dead to be judged,</a:t>
            </a:r>
            <a:br>
              <a:rPr lang="en-US" b="0" i="1" dirty="0">
                <a:solidFill>
                  <a:srgbClr val="000000"/>
                </a:solidFill>
                <a:effectLst/>
                <a:latin typeface="system-ui"/>
              </a:rPr>
            </a:br>
            <a:r>
              <a:rPr lang="en-US" b="0" i="1" dirty="0">
                <a:solidFill>
                  <a:srgbClr val="000000"/>
                </a:solidFill>
                <a:effectLst/>
                <a:latin typeface="system-ui"/>
              </a:rPr>
              <a:t>and for rewarding your servants, the prophets and saints,</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and those who fear your name,</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both small and great,</a:t>
            </a:r>
            <a:br>
              <a:rPr lang="en-US" b="0" i="1" dirty="0">
                <a:solidFill>
                  <a:srgbClr val="000000"/>
                </a:solidFill>
                <a:effectLst/>
                <a:latin typeface="system-ui"/>
              </a:rPr>
            </a:br>
            <a:r>
              <a:rPr lang="en-US" b="0" i="1" dirty="0">
                <a:solidFill>
                  <a:srgbClr val="000000"/>
                </a:solidFill>
                <a:effectLst/>
                <a:latin typeface="system-ui"/>
              </a:rPr>
              <a:t>and for destroying the destroyers of the earth.”</a:t>
            </a:r>
          </a:p>
          <a:p>
            <a:pPr algn="l"/>
            <a:r>
              <a:rPr lang="en-US" b="1" i="1" baseline="30000" dirty="0">
                <a:solidFill>
                  <a:srgbClr val="000000"/>
                </a:solidFill>
                <a:effectLst/>
                <a:latin typeface="system-ui"/>
              </a:rPr>
              <a:t>19 </a:t>
            </a:r>
            <a:r>
              <a:rPr lang="en-US" b="0" i="1" dirty="0">
                <a:solidFill>
                  <a:srgbClr val="000000"/>
                </a:solidFill>
                <a:effectLst/>
                <a:latin typeface="system-ui"/>
              </a:rPr>
              <a:t>Then God's temple in heaven was opened, and the ark of his covenant was seen within his temple. There were flashes of lightning, rumblings, peals of thunder, an earthquake, and heavy hail.</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en-US" dirty="0"/>
          </a:p>
        </p:txBody>
      </p:sp>
    </p:spTree>
    <p:extLst>
      <p:ext uri="{BB962C8B-B14F-4D97-AF65-F5344CB8AC3E}">
        <p14:creationId xmlns:p14="http://schemas.microsoft.com/office/powerpoint/2010/main" val="1971815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551D8F8-3E69-48C9-9D0D-22EB0EB2E44C}"/>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3 Another angel came and stood at the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altar</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 place where we find our life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altered</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holding a golden censer; and much incense was given to him, so that he might add it to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prayers of all the saints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THE IMPORTANCE OF OUR PRAYERS!</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V 3-4 Combined with incense to produce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worship</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fragrance before God.</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V 5 Combined with fire to produce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wrath</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on earth.</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en-US" dirty="0"/>
          </a:p>
          <a:p>
            <a:r>
              <a:rPr lang="en-US" dirty="0"/>
              <a:t>Leon Morris, Tyndale says incense is added to purify the prayers and make them acceptable before God (“they must be cleansed from all taint of selfishness and sin.”)</a:t>
            </a:r>
          </a:p>
          <a:p>
            <a:endParaRPr lang="en-US" dirty="0"/>
          </a:p>
        </p:txBody>
      </p:sp>
    </p:spTree>
    <p:extLst>
      <p:ext uri="{BB962C8B-B14F-4D97-AF65-F5344CB8AC3E}">
        <p14:creationId xmlns:p14="http://schemas.microsoft.com/office/powerpoint/2010/main" val="2404486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F852188-9129-48AC-9C3A-A45AFC324AE4}"/>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3 Another angel came and stood at the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altar</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 place where we find our life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altered</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holding a golden censer; and much incense was given to him, so that he might add it to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prayers of all the saints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THE IMPORTANCE OF OUR PRAYERS!</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Combined with incense to produce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worship</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fragrance before God.</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Combined with fire to produce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wrath</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on earth.</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en-US" dirty="0"/>
          </a:p>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prepared themselves to sound them</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 holding trumpets, but won’t play until the Director waves His baton!!! Prepared, but disciplined.</a:t>
            </a:r>
            <a:endParaRPr lang="en-US" dirty="0"/>
          </a:p>
        </p:txBody>
      </p:sp>
    </p:spTree>
    <p:extLst>
      <p:ext uri="{BB962C8B-B14F-4D97-AF65-F5344CB8AC3E}">
        <p14:creationId xmlns:p14="http://schemas.microsoft.com/office/powerpoint/2010/main" val="61047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8/12/2020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8/12/2020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8/12/2020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8/12/2020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8/12/2020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8/12/2020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8/12/2020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pastor@faithprinceton.org" TargetMode="External"/><Relationship Id="rId2" Type="http://schemas.openxmlformats.org/officeDocument/2006/relationships/hyperlink" Target="http://www.faithprinceton.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303"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7DA7E-3B83-441E-B967-F77814427084}"/>
              </a:ext>
            </a:extLst>
          </p:cNvPr>
          <p:cNvSpPr>
            <a:spLocks noGrp="1"/>
          </p:cNvSpPr>
          <p:nvPr>
            <p:ph type="title" idx="4294967295"/>
          </p:nvPr>
        </p:nvSpPr>
        <p:spPr>
          <a:xfrm>
            <a:off x="0" y="752475"/>
            <a:ext cx="9613900" cy="1081088"/>
          </a:xfrm>
        </p:spPr>
        <p:txBody>
          <a:bodyPr/>
          <a:lstStyle/>
          <a:p>
            <a:r>
              <a:rPr lang="en-US" dirty="0"/>
              <a:t>REVELATION CHAPTERS 8-14</a:t>
            </a:r>
          </a:p>
        </p:txBody>
      </p:sp>
      <p:sp>
        <p:nvSpPr>
          <p:cNvPr id="3" name="Content Placeholder 2">
            <a:extLst>
              <a:ext uri="{FF2B5EF4-FFF2-40B4-BE49-F238E27FC236}">
                <a16:creationId xmlns:a16="http://schemas.microsoft.com/office/drawing/2014/main" id="{E6837B67-D10E-47B7-8AD3-7229F3DD88D6}"/>
              </a:ext>
            </a:extLst>
          </p:cNvPr>
          <p:cNvSpPr>
            <a:spLocks noGrp="1"/>
          </p:cNvSpPr>
          <p:nvPr>
            <p:ph idx="4294967295"/>
          </p:nvPr>
        </p:nvSpPr>
        <p:spPr>
          <a:xfrm>
            <a:off x="0" y="2336800"/>
            <a:ext cx="9613900" cy="3598863"/>
          </a:xfrm>
        </p:spPr>
        <p:txBody>
          <a:bodyPr>
            <a:normAutofit/>
          </a:bodyPr>
          <a:lstStyle/>
          <a:p>
            <a:pPr marL="0" indent="0">
              <a:buNone/>
            </a:pPr>
            <a:r>
              <a:rPr lang="en-US" sz="4000" dirty="0"/>
              <a:t>The Seventh Seal is opened and gives way to the Seven Trumpet Judgments and Two Interludes.</a:t>
            </a:r>
          </a:p>
        </p:txBody>
      </p:sp>
      <p:pic>
        <p:nvPicPr>
          <p:cNvPr id="4" name="Picture 3">
            <a:extLst>
              <a:ext uri="{FF2B5EF4-FFF2-40B4-BE49-F238E27FC236}">
                <a16:creationId xmlns:a16="http://schemas.microsoft.com/office/drawing/2014/main" id="{CB399A43-9117-45CC-BFF9-D6A72361580A}"/>
              </a:ext>
            </a:extLst>
          </p:cNvPr>
          <p:cNvPicPr>
            <a:picLocks noChangeAspect="1"/>
          </p:cNvPicPr>
          <p:nvPr/>
        </p:nvPicPr>
        <p:blipFill>
          <a:blip r:embed="rId3"/>
          <a:stretch>
            <a:fillRect/>
          </a:stretch>
        </p:blipFill>
        <p:spPr>
          <a:xfrm>
            <a:off x="0" y="209005"/>
            <a:ext cx="12192000" cy="6453051"/>
          </a:xfrm>
          <a:prstGeom prst="rect">
            <a:avLst/>
          </a:prstGeom>
        </p:spPr>
      </p:pic>
    </p:spTree>
    <p:extLst>
      <p:ext uri="{BB962C8B-B14F-4D97-AF65-F5344CB8AC3E}">
        <p14:creationId xmlns:p14="http://schemas.microsoft.com/office/powerpoint/2010/main" val="75142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8:1-2 The Seventh Seal</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200" i="1" dirty="0"/>
              <a:t>1 When the Lamb broke the </a:t>
            </a:r>
            <a:r>
              <a:rPr lang="en-US" sz="3200" b="1" i="1" u="sng" dirty="0"/>
              <a:t>seventh seal</a:t>
            </a:r>
            <a:r>
              <a:rPr lang="en-US" sz="3200" i="1" dirty="0"/>
              <a:t>, there was </a:t>
            </a:r>
            <a:r>
              <a:rPr lang="en-US" sz="3200" b="1" i="1" u="sng" dirty="0"/>
              <a:t>silence</a:t>
            </a:r>
            <a:r>
              <a:rPr lang="en-US" sz="3200" i="1" dirty="0"/>
              <a:t> in heaven for about half an hour. 2 And I saw the seven </a:t>
            </a:r>
            <a:r>
              <a:rPr lang="en-US" sz="3200" b="1" i="1" u="sng" dirty="0"/>
              <a:t>angels</a:t>
            </a:r>
            <a:r>
              <a:rPr lang="en-US" sz="3200" i="1" dirty="0"/>
              <a:t> who stand before God, and seven </a:t>
            </a:r>
            <a:r>
              <a:rPr lang="en-US" sz="3200" b="1" i="1" u="sng" dirty="0"/>
              <a:t>trumpets</a:t>
            </a:r>
            <a:r>
              <a:rPr lang="en-US" sz="3200" i="1" dirty="0"/>
              <a:t> were given to them.</a:t>
            </a:r>
          </a:p>
          <a:p>
            <a:pPr lvl="2"/>
            <a:r>
              <a:rPr lang="en-US" sz="3600" b="1" dirty="0">
                <a:solidFill>
                  <a:schemeClr val="bg1"/>
                </a:solidFill>
                <a:effectLst>
                  <a:outerShdw blurRad="38100" dist="38100" dir="2700000" algn="tl">
                    <a:srgbClr val="000000">
                      <a:alpha val="43137"/>
                    </a:srgbClr>
                  </a:outerShdw>
                </a:effectLst>
              </a:rPr>
              <a:t>Silence</a:t>
            </a:r>
          </a:p>
          <a:p>
            <a:pPr lvl="2"/>
            <a:r>
              <a:rPr lang="en-US" sz="3600" b="1" dirty="0">
                <a:solidFill>
                  <a:schemeClr val="bg1"/>
                </a:solidFill>
                <a:effectLst>
                  <a:outerShdw blurRad="38100" dist="38100" dir="2700000" algn="tl">
                    <a:srgbClr val="000000">
                      <a:alpha val="43137"/>
                    </a:srgbClr>
                  </a:outerShdw>
                </a:effectLst>
              </a:rPr>
              <a:t>Trumpet Judgments</a:t>
            </a:r>
          </a:p>
          <a:p>
            <a:pPr lvl="2"/>
            <a:r>
              <a:rPr lang="en-US" sz="3600" b="1" dirty="0">
                <a:solidFill>
                  <a:schemeClr val="bg1"/>
                </a:solidFill>
                <a:effectLst>
                  <a:outerShdw blurRad="38100" dist="38100" dir="2700000" algn="tl">
                    <a:srgbClr val="000000">
                      <a:alpha val="43137"/>
                    </a:srgbClr>
                  </a:outerShdw>
                </a:effectLst>
              </a:rPr>
              <a:t>Last Trumpet</a:t>
            </a:r>
          </a:p>
        </p:txBody>
      </p:sp>
    </p:spTree>
    <p:extLst>
      <p:ext uri="{BB962C8B-B14F-4D97-AF65-F5344CB8AC3E}">
        <p14:creationId xmlns:p14="http://schemas.microsoft.com/office/powerpoint/2010/main" val="324748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8:3-4</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3 Another angel came and stood at the </a:t>
            </a:r>
            <a:r>
              <a:rPr lang="en-US" sz="3200" b="1" i="1" u="sng" dirty="0"/>
              <a:t>altar</a:t>
            </a:r>
            <a:r>
              <a:rPr lang="en-US" sz="3200" i="1" dirty="0"/>
              <a:t>, holding a golden censer; and much incense was given to him, so that he might add it to </a:t>
            </a:r>
            <a:r>
              <a:rPr lang="en-US" sz="3200" b="1" i="1" u="sng" dirty="0"/>
              <a:t>the prayers of all the saints</a:t>
            </a:r>
            <a:r>
              <a:rPr lang="en-US" sz="3200" i="1" dirty="0"/>
              <a:t> on the golden altar which was before the throne. 4 And the smoke of the incense, with the prayers of the saints, </a:t>
            </a:r>
            <a:r>
              <a:rPr lang="en-US" sz="3200" b="1" i="1" u="sng" dirty="0"/>
              <a:t>went up before God</a:t>
            </a:r>
            <a:r>
              <a:rPr lang="en-US" sz="3200" i="1" dirty="0"/>
              <a:t> out of the angel’s hand. </a:t>
            </a:r>
            <a:endParaRPr lang="en-US" sz="3600" i="1" dirty="0"/>
          </a:p>
        </p:txBody>
      </p:sp>
    </p:spTree>
    <p:extLst>
      <p:ext uri="{BB962C8B-B14F-4D97-AF65-F5344CB8AC3E}">
        <p14:creationId xmlns:p14="http://schemas.microsoft.com/office/powerpoint/2010/main" val="238904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8:5-6</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5 Then the angel took the censer and </a:t>
            </a:r>
            <a:r>
              <a:rPr lang="en-US" sz="3200" b="1" i="1" u="sng" dirty="0"/>
              <a:t>filled it with the fire </a:t>
            </a:r>
            <a:r>
              <a:rPr lang="en-US" sz="3200" i="1" dirty="0"/>
              <a:t>of the altar, and </a:t>
            </a:r>
            <a:r>
              <a:rPr lang="en-US" sz="3200" b="1" i="1" u="sng" dirty="0"/>
              <a:t>threw it to the earth</a:t>
            </a:r>
            <a:r>
              <a:rPr lang="en-US" sz="3200" i="1" dirty="0"/>
              <a:t>; and there followed peals of thunder and sounds and flashes of lightning and an earthquake.</a:t>
            </a:r>
          </a:p>
          <a:p>
            <a:pPr marL="0" indent="0">
              <a:buNone/>
            </a:pPr>
            <a:endParaRPr lang="en-US" sz="3200" i="1" dirty="0"/>
          </a:p>
          <a:p>
            <a:pPr marL="0" indent="0">
              <a:buNone/>
            </a:pPr>
            <a:r>
              <a:rPr lang="en-US" sz="3200" i="1" dirty="0"/>
              <a:t>6 And the seven angels who had the seven trumpets </a:t>
            </a:r>
            <a:r>
              <a:rPr lang="en-US" sz="3200" b="1" i="1" u="sng" dirty="0"/>
              <a:t>prepared themselves to sound them</a:t>
            </a:r>
            <a:r>
              <a:rPr lang="en-US" sz="3200" i="1" dirty="0"/>
              <a:t>.</a:t>
            </a:r>
            <a:endParaRPr lang="en-US" sz="3600" i="1" dirty="0"/>
          </a:p>
        </p:txBody>
      </p:sp>
    </p:spTree>
    <p:extLst>
      <p:ext uri="{BB962C8B-B14F-4D97-AF65-F5344CB8AC3E}">
        <p14:creationId xmlns:p14="http://schemas.microsoft.com/office/powerpoint/2010/main" val="111842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08038-DC26-464D-AC4D-FC46DE2CD827}"/>
              </a:ext>
            </a:extLst>
          </p:cNvPr>
          <p:cNvSpPr>
            <a:spLocks noGrp="1"/>
          </p:cNvSpPr>
          <p:nvPr>
            <p:ph type="title"/>
          </p:nvPr>
        </p:nvSpPr>
        <p:spPr/>
        <p:txBody>
          <a:bodyPr/>
          <a:lstStyle/>
          <a:p>
            <a:r>
              <a:rPr lang="en-US" dirty="0"/>
              <a:t>The Seven Trumpets</a:t>
            </a:r>
          </a:p>
        </p:txBody>
      </p:sp>
      <p:sp>
        <p:nvSpPr>
          <p:cNvPr id="10" name="Content Placeholder 9">
            <a:extLst>
              <a:ext uri="{FF2B5EF4-FFF2-40B4-BE49-F238E27FC236}">
                <a16:creationId xmlns:a16="http://schemas.microsoft.com/office/drawing/2014/main" id="{5D59B48D-AFD3-407A-B04E-98D07B77820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4443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96399B9-510C-4011-A02D-E8B54418322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09006" y="-103950"/>
            <a:ext cx="12435840" cy="7214436"/>
          </a:xfrm>
        </p:spPr>
      </p:pic>
    </p:spTree>
    <p:extLst>
      <p:ext uri="{BB962C8B-B14F-4D97-AF65-F5344CB8AC3E}">
        <p14:creationId xmlns:p14="http://schemas.microsoft.com/office/powerpoint/2010/main" val="306867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8:7  The First Trumpet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7 The first sounded, and there came </a:t>
            </a:r>
            <a:r>
              <a:rPr lang="en-US" sz="3200" b="1" i="1" u="sng" dirty="0"/>
              <a:t>hail and fire</a:t>
            </a:r>
            <a:r>
              <a:rPr lang="en-US" sz="3200" i="1" dirty="0"/>
              <a:t>, mixed with </a:t>
            </a:r>
            <a:r>
              <a:rPr lang="en-US" sz="3200" b="1" i="1" u="sng" dirty="0"/>
              <a:t>blood</a:t>
            </a:r>
            <a:r>
              <a:rPr lang="en-US" sz="3200" i="1" dirty="0"/>
              <a:t>, and they were thrown to the earth; and a third of the earth was burned up, and a third of the trees were burned up, and all the green grass was burned up.</a:t>
            </a:r>
          </a:p>
          <a:p>
            <a:pPr lvl="1"/>
            <a:r>
              <a:rPr lang="en-US" sz="3600" i="1" dirty="0">
                <a:solidFill>
                  <a:schemeClr val="bg1"/>
                </a:solidFill>
                <a:effectLst>
                  <a:outerShdw blurRad="38100" dist="38100" dir="2700000" algn="tl">
                    <a:srgbClr val="000000">
                      <a:alpha val="43137"/>
                    </a:srgbClr>
                  </a:outerShdw>
                </a:effectLst>
              </a:rPr>
              <a:t>Hail, Fire, and Brimstone – Ezekiel 38 @ Gog</a:t>
            </a:r>
          </a:p>
          <a:p>
            <a:pPr lvl="1"/>
            <a:r>
              <a:rPr lang="en-US" sz="3600" i="1" dirty="0">
                <a:effectLst>
                  <a:outerShdw blurRad="38100" dist="38100" dir="2700000" algn="tl">
                    <a:srgbClr val="000000">
                      <a:alpha val="43137"/>
                    </a:srgbClr>
                  </a:outerShdw>
                </a:effectLst>
              </a:rPr>
              <a:t>Revelation 9,14, 19, 20, 21</a:t>
            </a:r>
          </a:p>
        </p:txBody>
      </p:sp>
    </p:spTree>
    <p:extLst>
      <p:ext uri="{BB962C8B-B14F-4D97-AF65-F5344CB8AC3E}">
        <p14:creationId xmlns:p14="http://schemas.microsoft.com/office/powerpoint/2010/main" val="362121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8:8-9  The Second Trumpet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8 The second angel sounded, and something like a </a:t>
            </a:r>
            <a:r>
              <a:rPr lang="en-US" sz="3200" b="1" i="1" u="sng" dirty="0"/>
              <a:t>great mountain burning with fire</a:t>
            </a:r>
            <a:r>
              <a:rPr lang="en-US" sz="3200" i="1" dirty="0"/>
              <a:t> was thrown into the sea; and a </a:t>
            </a:r>
            <a:r>
              <a:rPr lang="en-US" sz="3200" b="1" i="1" u="sng" dirty="0"/>
              <a:t>third</a:t>
            </a:r>
            <a:r>
              <a:rPr lang="en-US" sz="3200" i="1" dirty="0"/>
              <a:t> of the sea became blood, 9 and a </a:t>
            </a:r>
            <a:r>
              <a:rPr lang="en-US" sz="3200" b="1" i="1" u="sng" dirty="0"/>
              <a:t>third</a:t>
            </a:r>
            <a:r>
              <a:rPr lang="en-US" sz="3200" i="1" dirty="0"/>
              <a:t> of the creatures which were in the sea and had life, died; and a </a:t>
            </a:r>
            <a:r>
              <a:rPr lang="en-US" sz="3200" b="1" i="1" u="sng" dirty="0"/>
              <a:t>third</a:t>
            </a:r>
            <a:r>
              <a:rPr lang="en-US" sz="3200" i="1" dirty="0"/>
              <a:t> of the ships were destroyed.</a:t>
            </a:r>
            <a:endParaRPr lang="en-US" sz="3600" i="1" dirty="0"/>
          </a:p>
        </p:txBody>
      </p:sp>
    </p:spTree>
    <p:extLst>
      <p:ext uri="{BB962C8B-B14F-4D97-AF65-F5344CB8AC3E}">
        <p14:creationId xmlns:p14="http://schemas.microsoft.com/office/powerpoint/2010/main" val="22958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8:10-11  The Third Trumpet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10 The third angel sounded, and a </a:t>
            </a:r>
            <a:r>
              <a:rPr lang="en-US" sz="3200" b="1" i="1" u="sng" dirty="0"/>
              <a:t>great star</a:t>
            </a:r>
            <a:r>
              <a:rPr lang="en-US" sz="3200" i="1" dirty="0"/>
              <a:t> fell from heaven, burning like a torch, and it fell on a </a:t>
            </a:r>
            <a:r>
              <a:rPr lang="en-US" sz="3200" b="1" i="1" u="sng" dirty="0"/>
              <a:t>third</a:t>
            </a:r>
            <a:r>
              <a:rPr lang="en-US" sz="3200" i="1" dirty="0"/>
              <a:t> of the rivers and on the springs of waters. 11 The name of the star is called </a:t>
            </a:r>
            <a:r>
              <a:rPr lang="en-US" sz="3200" b="1" i="1" u="sng" dirty="0"/>
              <a:t>Wormwood</a:t>
            </a:r>
            <a:r>
              <a:rPr lang="en-US" sz="3200" i="1" dirty="0"/>
              <a:t>; and a </a:t>
            </a:r>
            <a:r>
              <a:rPr lang="en-US" sz="3200" b="1" i="1" u="sng" dirty="0"/>
              <a:t>third</a:t>
            </a:r>
            <a:r>
              <a:rPr lang="en-US" sz="3200" i="1" dirty="0"/>
              <a:t> of the waters became wormwood, and many men died from the waters, because they were made </a:t>
            </a:r>
            <a:r>
              <a:rPr lang="en-US" sz="3200" b="1" i="1" u="sng" dirty="0"/>
              <a:t>bitter</a:t>
            </a:r>
            <a:r>
              <a:rPr lang="en-US" sz="3200" i="1" dirty="0"/>
              <a:t>. </a:t>
            </a:r>
            <a:endParaRPr lang="en-US" sz="3600" i="1" dirty="0"/>
          </a:p>
        </p:txBody>
      </p:sp>
    </p:spTree>
    <p:extLst>
      <p:ext uri="{BB962C8B-B14F-4D97-AF65-F5344CB8AC3E}">
        <p14:creationId xmlns:p14="http://schemas.microsoft.com/office/powerpoint/2010/main" val="347755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8:12  The Fourth Trumpet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12 The fourth angel sounded, and a </a:t>
            </a:r>
            <a:r>
              <a:rPr lang="en-US" sz="3200" b="1" i="1" u="sng" dirty="0"/>
              <a:t>third</a:t>
            </a:r>
            <a:r>
              <a:rPr lang="en-US" sz="3200" i="1" dirty="0"/>
              <a:t> of the </a:t>
            </a:r>
            <a:r>
              <a:rPr lang="en-US" sz="3200" b="1" i="1" u="sng" dirty="0"/>
              <a:t>sun</a:t>
            </a:r>
            <a:r>
              <a:rPr lang="en-US" sz="3200" i="1" dirty="0"/>
              <a:t> and a </a:t>
            </a:r>
            <a:r>
              <a:rPr lang="en-US" sz="3200" b="1" i="1" u="sng" dirty="0"/>
              <a:t>third</a:t>
            </a:r>
            <a:r>
              <a:rPr lang="en-US" sz="3200" i="1" dirty="0"/>
              <a:t> of the </a:t>
            </a:r>
            <a:r>
              <a:rPr lang="en-US" sz="3200" b="1" i="1" u="sng" dirty="0"/>
              <a:t>moon</a:t>
            </a:r>
            <a:r>
              <a:rPr lang="en-US" sz="3200" i="1" dirty="0"/>
              <a:t> and a </a:t>
            </a:r>
            <a:r>
              <a:rPr lang="en-US" sz="3200" i="1" u="sng" dirty="0"/>
              <a:t>third</a:t>
            </a:r>
            <a:r>
              <a:rPr lang="en-US" sz="3200" i="1" dirty="0"/>
              <a:t> of the </a:t>
            </a:r>
            <a:r>
              <a:rPr lang="en-US" sz="3200" b="1" i="1" u="sng" dirty="0"/>
              <a:t>stars</a:t>
            </a:r>
            <a:r>
              <a:rPr lang="en-US" sz="3200" i="1" dirty="0"/>
              <a:t> were struck, so that a </a:t>
            </a:r>
            <a:r>
              <a:rPr lang="en-US" sz="3200" b="1" i="1" u="sng" dirty="0"/>
              <a:t>third</a:t>
            </a:r>
            <a:r>
              <a:rPr lang="en-US" sz="3200" i="1" dirty="0"/>
              <a:t> of them would be </a:t>
            </a:r>
            <a:r>
              <a:rPr lang="en-US" sz="3200" b="1" i="1" u="sng" dirty="0"/>
              <a:t>darkened</a:t>
            </a:r>
            <a:r>
              <a:rPr lang="en-US" sz="3200" i="1" dirty="0"/>
              <a:t> and the day would not shine for a third of it, and the night in the same way.</a:t>
            </a:r>
          </a:p>
          <a:p>
            <a:pPr marL="0" indent="0">
              <a:buNone/>
            </a:pPr>
            <a:endParaRPr lang="en-US" sz="3200" i="1" dirty="0"/>
          </a:p>
        </p:txBody>
      </p:sp>
    </p:spTree>
    <p:extLst>
      <p:ext uri="{BB962C8B-B14F-4D97-AF65-F5344CB8AC3E}">
        <p14:creationId xmlns:p14="http://schemas.microsoft.com/office/powerpoint/2010/main" val="60284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680321" y="2134973"/>
            <a:ext cx="9613861" cy="3801216"/>
          </a:xfrm>
        </p:spPr>
        <p:txBody>
          <a:bodyPr>
            <a:normAutofit fontScale="92500"/>
          </a:bodyPr>
          <a:lstStyle/>
          <a:p>
            <a:pPr marL="0" indent="0">
              <a:buNone/>
            </a:pPr>
            <a:r>
              <a:rPr lang="en-US" sz="360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8:13  The Coming Woes</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27309"/>
            <a:ext cx="11396132" cy="4385735"/>
          </a:xfrm>
        </p:spPr>
        <p:txBody>
          <a:bodyPr>
            <a:noAutofit/>
          </a:bodyPr>
          <a:lstStyle/>
          <a:p>
            <a:pPr marL="0" indent="0">
              <a:buNone/>
            </a:pPr>
            <a:r>
              <a:rPr lang="en-US" sz="3200" i="1" dirty="0"/>
              <a:t>13 Then I looked, and I heard an </a:t>
            </a:r>
            <a:r>
              <a:rPr lang="en-US" sz="3200" b="1" i="1" u="sng" dirty="0"/>
              <a:t>eagle</a:t>
            </a:r>
            <a:r>
              <a:rPr lang="en-US" sz="3200" i="1" dirty="0"/>
              <a:t> flying in midheaven, saying with a loud voice, “</a:t>
            </a:r>
            <a:r>
              <a:rPr lang="en-US" sz="3200" b="1" i="1" u="sng" dirty="0"/>
              <a:t>Woe, woe, woe</a:t>
            </a:r>
            <a:r>
              <a:rPr lang="en-US" sz="3200" b="1" i="1" dirty="0"/>
              <a:t> </a:t>
            </a:r>
            <a:r>
              <a:rPr lang="en-US" sz="3200" i="1" dirty="0"/>
              <a:t>to those who dwell on the earth, because of the remaining blasts of the trumpet of the three angels who are about to sound!”</a:t>
            </a:r>
            <a:endParaRPr lang="en-US" sz="3600" i="1" dirty="0"/>
          </a:p>
        </p:txBody>
      </p:sp>
    </p:spTree>
    <p:extLst>
      <p:ext uri="{BB962C8B-B14F-4D97-AF65-F5344CB8AC3E}">
        <p14:creationId xmlns:p14="http://schemas.microsoft.com/office/powerpoint/2010/main" val="324980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HERE August 12,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p:txBody>
          <a:bodyPr>
            <a:normAutofit/>
          </a:bodyPr>
          <a:lstStyle/>
          <a:p>
            <a:r>
              <a:rPr lang="en-US" sz="4400"/>
              <a:t>WEEK 14 Revelation 9</a:t>
            </a:r>
            <a:endParaRPr lang="en-US" sz="4400" dirty="0"/>
          </a:p>
          <a:p>
            <a:r>
              <a:rPr lang="en-US" sz="4400" dirty="0"/>
              <a:t>BEGIN HERE AUGUST 19, 2020</a:t>
            </a:r>
          </a:p>
          <a:p>
            <a:endParaRPr lang="en-US" dirty="0"/>
          </a:p>
        </p:txBody>
      </p:sp>
    </p:spTree>
    <p:extLst>
      <p:ext uri="{BB962C8B-B14F-4D97-AF65-F5344CB8AC3E}">
        <p14:creationId xmlns:p14="http://schemas.microsoft.com/office/powerpoint/2010/main" val="161813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290146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3CE46D-38F0-4B2C-8BEA-C5E5D729BF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4568" y="88175"/>
            <a:ext cx="5011237" cy="66816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BB6CEC0A-23E0-49D4-8A84-2033E376F754}"/>
              </a:ext>
            </a:extLst>
          </p:cNvPr>
          <p:cNvSpPr txBox="1"/>
          <p:nvPr/>
        </p:nvSpPr>
        <p:spPr>
          <a:xfrm>
            <a:off x="5896565" y="4075611"/>
            <a:ext cx="4945607" cy="769441"/>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 Noah says Hey.</a:t>
            </a:r>
          </a:p>
        </p:txBody>
      </p:sp>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1371720" cy="4879389"/>
          </a:xfrm>
        </p:spPr>
        <p:txBody>
          <a:bodyPr>
            <a:noAutofit/>
          </a:bodyPr>
          <a:lstStyle/>
          <a:p>
            <a:pPr marL="0" indent="0">
              <a:buNone/>
            </a:pPr>
            <a:r>
              <a:rPr lang="en-US" sz="4400" dirty="0"/>
              <a:t>Sunday:   </a:t>
            </a:r>
            <a:r>
              <a:rPr lang="en-US" sz="3200" dirty="0"/>
              <a:t>9:15 Fellowship</a:t>
            </a:r>
          </a:p>
          <a:p>
            <a:pPr marL="2286000" lvl="5" indent="0">
              <a:buNone/>
            </a:pPr>
            <a:r>
              <a:rPr lang="en-US" sz="3200" dirty="0"/>
              <a:t> 9:30 SS Master Class</a:t>
            </a:r>
          </a:p>
          <a:p>
            <a:pPr marL="2286000" lvl="5" indent="0">
              <a:buNone/>
            </a:pPr>
            <a:r>
              <a:rPr lang="en-US" sz="3200" dirty="0"/>
              <a:t>10:30 Worship</a:t>
            </a:r>
          </a:p>
          <a:p>
            <a:r>
              <a:rPr lang="en-US" sz="3600" dirty="0"/>
              <a:t>Revelation Study available on our church website</a:t>
            </a:r>
          </a:p>
          <a:p>
            <a:pPr marL="0" indent="0">
              <a:buNone/>
            </a:pPr>
            <a:r>
              <a:rPr lang="en-US" sz="3600" dirty="0"/>
              <a:t>		</a:t>
            </a:r>
            <a:r>
              <a:rPr lang="en-US" sz="3600" dirty="0">
                <a:hlinkClick r:id="rId2"/>
              </a:rPr>
              <a:t>www.faithprinceton.org</a:t>
            </a:r>
            <a:endParaRPr lang="en-US" sz="3600" dirty="0"/>
          </a:p>
          <a:p>
            <a:r>
              <a:rPr lang="en-US" sz="3600" dirty="0"/>
              <a:t>Email questions and comments to</a:t>
            </a:r>
          </a:p>
          <a:p>
            <a:pPr marL="0" indent="0">
              <a:buNone/>
            </a:pPr>
            <a:r>
              <a:rPr lang="en-US" sz="3600" dirty="0"/>
              <a:t>	    </a:t>
            </a:r>
            <a:r>
              <a:rPr lang="en-US" sz="3600" dirty="0">
                <a:hlinkClick r:id="rId3"/>
              </a:rPr>
              <a:t>pastor@faithprinceton.org</a:t>
            </a:r>
            <a:endParaRPr lang="en-US" sz="3600" dirty="0"/>
          </a:p>
        </p:txBody>
      </p:sp>
    </p:spTree>
    <p:extLst>
      <p:ext uri="{BB962C8B-B14F-4D97-AF65-F5344CB8AC3E}">
        <p14:creationId xmlns:p14="http://schemas.microsoft.com/office/powerpoint/2010/main" val="266875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HERE August 5,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p:txBody>
          <a:bodyPr>
            <a:normAutofit/>
          </a:bodyPr>
          <a:lstStyle/>
          <a:p>
            <a:r>
              <a:rPr lang="en-US" sz="4400" dirty="0"/>
              <a:t>WEEK 13 </a:t>
            </a:r>
            <a:r>
              <a:rPr lang="en-US" sz="4400"/>
              <a:t>Revelation 8</a:t>
            </a:r>
            <a:endParaRPr lang="en-US" sz="4400" dirty="0"/>
          </a:p>
          <a:p>
            <a:r>
              <a:rPr lang="en-US" sz="4400" dirty="0"/>
              <a:t>BEGIN HERE AUGUST 12, 2020</a:t>
            </a:r>
          </a:p>
          <a:p>
            <a:endParaRPr lang="en-US" dirty="0"/>
          </a:p>
        </p:txBody>
      </p:sp>
    </p:spTree>
    <p:extLst>
      <p:ext uri="{BB962C8B-B14F-4D97-AF65-F5344CB8AC3E}">
        <p14:creationId xmlns:p14="http://schemas.microsoft.com/office/powerpoint/2010/main" val="74186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7DA7E-3B83-441E-B967-F77814427084}"/>
              </a:ext>
            </a:extLst>
          </p:cNvPr>
          <p:cNvSpPr>
            <a:spLocks noGrp="1"/>
          </p:cNvSpPr>
          <p:nvPr>
            <p:ph type="title"/>
          </p:nvPr>
        </p:nvSpPr>
        <p:spPr/>
        <p:txBody>
          <a:bodyPr/>
          <a:lstStyle/>
          <a:p>
            <a:r>
              <a:rPr lang="en-US" dirty="0"/>
              <a:t>REVELATION CHAPTERS 8-14</a:t>
            </a:r>
          </a:p>
        </p:txBody>
      </p:sp>
      <p:sp>
        <p:nvSpPr>
          <p:cNvPr id="3" name="Content Placeholder 2">
            <a:extLst>
              <a:ext uri="{FF2B5EF4-FFF2-40B4-BE49-F238E27FC236}">
                <a16:creationId xmlns:a16="http://schemas.microsoft.com/office/drawing/2014/main" id="{E6837B67-D10E-47B7-8AD3-7229F3DD88D6}"/>
              </a:ext>
            </a:extLst>
          </p:cNvPr>
          <p:cNvSpPr>
            <a:spLocks noGrp="1"/>
          </p:cNvSpPr>
          <p:nvPr>
            <p:ph idx="1"/>
          </p:nvPr>
        </p:nvSpPr>
        <p:spPr/>
        <p:txBody>
          <a:bodyPr>
            <a:normAutofit/>
          </a:bodyPr>
          <a:lstStyle/>
          <a:p>
            <a:pPr marL="0" indent="0">
              <a:buNone/>
            </a:pPr>
            <a:r>
              <a:rPr lang="en-US" sz="4000" dirty="0"/>
              <a:t>The Seventh Seal is opened and gives way to the Seven Trumpet Judgments and Two Interludes.</a:t>
            </a:r>
          </a:p>
        </p:txBody>
      </p:sp>
    </p:spTree>
    <p:extLst>
      <p:ext uri="{BB962C8B-B14F-4D97-AF65-F5344CB8AC3E}">
        <p14:creationId xmlns:p14="http://schemas.microsoft.com/office/powerpoint/2010/main" val="169611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B3837F-342C-45F4-AB8A-9615E038D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4" y="-48095"/>
            <a:ext cx="12276364" cy="6906095"/>
          </a:xfrm>
          <a:prstGeom prst="rect">
            <a:avLst/>
          </a:prstGeom>
        </p:spPr>
      </p:pic>
    </p:spTree>
    <p:extLst>
      <p:ext uri="{BB962C8B-B14F-4D97-AF65-F5344CB8AC3E}">
        <p14:creationId xmlns:p14="http://schemas.microsoft.com/office/powerpoint/2010/main" val="11306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8424</TotalTime>
  <Words>2323</Words>
  <Application>Microsoft Office PowerPoint</Application>
  <PresentationFormat>Widescreen</PresentationFormat>
  <Paragraphs>145</Paragraphs>
  <Slides>22</Slides>
  <Notes>18</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avenir-lt-w01_35-light1475496</vt:lpstr>
      <vt:lpstr>Calibri</vt:lpstr>
      <vt:lpstr>Cardo</vt:lpstr>
      <vt:lpstr>Corbel</vt:lpstr>
      <vt:lpstr>Courier New</vt:lpstr>
      <vt:lpstr>inherit</vt:lpstr>
      <vt:lpstr>Roboto</vt:lpstr>
      <vt:lpstr>system-ui</vt:lpstr>
      <vt:lpstr>Trebuchet MS</vt:lpstr>
      <vt:lpstr>Berlin</vt:lpstr>
      <vt:lpstr>PowerPoint Presentation</vt:lpstr>
      <vt:lpstr>Absence of Copyright</vt:lpstr>
      <vt:lpstr>PowerPoint Presentation</vt:lpstr>
      <vt:lpstr>PowerPoint Presentation</vt:lpstr>
      <vt:lpstr>Prayer and Announcements</vt:lpstr>
      <vt:lpstr>PowerPoint Presentation</vt:lpstr>
      <vt:lpstr>END HERE August 5, 2020</vt:lpstr>
      <vt:lpstr>REVELATION CHAPTERS 8-14</vt:lpstr>
      <vt:lpstr>PowerPoint Presentation</vt:lpstr>
      <vt:lpstr>REVELATION CHAPTERS 8-14</vt:lpstr>
      <vt:lpstr>Revelation 8:1-2 The Seventh Seal</vt:lpstr>
      <vt:lpstr>Revelation 8:3-4</vt:lpstr>
      <vt:lpstr>Revelation 8:5-6</vt:lpstr>
      <vt:lpstr>The Seven Trumpets</vt:lpstr>
      <vt:lpstr>PowerPoint Presentation</vt:lpstr>
      <vt:lpstr>Revelation 8:7  The First Trumpet</vt:lpstr>
      <vt:lpstr>Revelation 8:8-9  The Second Trumpet</vt:lpstr>
      <vt:lpstr>Revelation 8:10-11  The Third Trumpet</vt:lpstr>
      <vt:lpstr>Revelation 8:12  The Fourth Trumpet</vt:lpstr>
      <vt:lpstr>Revelation 8:13  The Coming Woes</vt:lpstr>
      <vt:lpstr>END HERE August 12, 2020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Stan Fike</cp:lastModifiedBy>
  <cp:revision>234</cp:revision>
  <cp:lastPrinted>2020-07-01T21:48:38Z</cp:lastPrinted>
  <dcterms:created xsi:type="dcterms:W3CDTF">2020-05-12T01:25:54Z</dcterms:created>
  <dcterms:modified xsi:type="dcterms:W3CDTF">2020-08-13T01:49:23Z</dcterms:modified>
</cp:coreProperties>
</file>